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Canva Sans Medium" panose="020B0604020202020204" charset="0"/>
      <p:regular r:id="rId16"/>
    </p:embeddedFont>
    <p:embeddedFont>
      <p:font typeface="Canva Sans Medium Italics" panose="020B0604020202020204" charset="0"/>
      <p:regular r:id="rId17"/>
    </p:embeddedFont>
    <p:embeddedFont>
      <p:font typeface="League Spartan"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531" y="21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jo Tetedje" userId="c3d7f69be899d650" providerId="LiveId" clId="{79928901-87FA-435D-81F6-D395E46CB64A}"/>
    <pc:docChg chg="undo custSel modSld">
      <pc:chgData name="Adjo Tetedje" userId="c3d7f69be899d650" providerId="LiveId" clId="{79928901-87FA-435D-81F6-D395E46CB64A}" dt="2025-02-02T23:42:04.728" v="454" actId="20577"/>
      <pc:docMkLst>
        <pc:docMk/>
      </pc:docMkLst>
      <pc:sldChg chg="addSp modSp mod">
        <pc:chgData name="Adjo Tetedje" userId="c3d7f69be899d650" providerId="LiveId" clId="{79928901-87FA-435D-81F6-D395E46CB64A}" dt="2025-02-02T23:30:24.872" v="235" actId="207"/>
        <pc:sldMkLst>
          <pc:docMk/>
          <pc:sldMk cId="0" sldId="256"/>
        </pc:sldMkLst>
        <pc:spChg chg="mod">
          <ac:chgData name="Adjo Tetedje" userId="c3d7f69be899d650" providerId="LiveId" clId="{79928901-87FA-435D-81F6-D395E46CB64A}" dt="2025-02-02T23:28:34.941" v="162" actId="1035"/>
          <ac:spMkLst>
            <pc:docMk/>
            <pc:sldMk cId="0" sldId="256"/>
            <ac:spMk id="5" creationId="{00000000-0000-0000-0000-000000000000}"/>
          </ac:spMkLst>
        </pc:spChg>
        <pc:spChg chg="mod">
          <ac:chgData name="Adjo Tetedje" userId="c3d7f69be899d650" providerId="LiveId" clId="{79928901-87FA-435D-81F6-D395E46CB64A}" dt="2025-02-02T23:11:08.349" v="0" actId="1076"/>
          <ac:spMkLst>
            <pc:docMk/>
            <pc:sldMk cId="0" sldId="256"/>
            <ac:spMk id="6" creationId="{00000000-0000-0000-0000-000000000000}"/>
          </ac:spMkLst>
        </pc:spChg>
        <pc:spChg chg="add mod">
          <ac:chgData name="Adjo Tetedje" userId="c3d7f69be899d650" providerId="LiveId" clId="{79928901-87FA-435D-81F6-D395E46CB64A}" dt="2025-02-02T23:30:24.872" v="235" actId="207"/>
          <ac:spMkLst>
            <pc:docMk/>
            <pc:sldMk cId="0" sldId="256"/>
            <ac:spMk id="9" creationId="{D40E976D-93B1-4F09-D5AE-F1965358EDA7}"/>
          </ac:spMkLst>
        </pc:spChg>
      </pc:sldChg>
      <pc:sldChg chg="modSp mod">
        <pc:chgData name="Adjo Tetedje" userId="c3d7f69be899d650" providerId="LiveId" clId="{79928901-87FA-435D-81F6-D395E46CB64A}" dt="2025-02-02T23:30:47.643" v="236" actId="14100"/>
        <pc:sldMkLst>
          <pc:docMk/>
          <pc:sldMk cId="0" sldId="258"/>
        </pc:sldMkLst>
        <pc:spChg chg="mod">
          <ac:chgData name="Adjo Tetedje" userId="c3d7f69be899d650" providerId="LiveId" clId="{79928901-87FA-435D-81F6-D395E46CB64A}" dt="2025-02-02T23:30:47.643" v="236" actId="14100"/>
          <ac:spMkLst>
            <pc:docMk/>
            <pc:sldMk cId="0" sldId="258"/>
            <ac:spMk id="6" creationId="{00000000-0000-0000-0000-000000000000}"/>
          </ac:spMkLst>
        </pc:spChg>
      </pc:sldChg>
      <pc:sldChg chg="modSp mod">
        <pc:chgData name="Adjo Tetedje" userId="c3d7f69be899d650" providerId="LiveId" clId="{79928901-87FA-435D-81F6-D395E46CB64A}" dt="2025-02-02T23:11:37.223" v="11" actId="1036"/>
        <pc:sldMkLst>
          <pc:docMk/>
          <pc:sldMk cId="0" sldId="260"/>
        </pc:sldMkLst>
        <pc:spChg chg="mod">
          <ac:chgData name="Adjo Tetedje" userId="c3d7f69be899d650" providerId="LiveId" clId="{79928901-87FA-435D-81F6-D395E46CB64A}" dt="2025-02-02T23:11:22.149" v="1" actId="1038"/>
          <ac:spMkLst>
            <pc:docMk/>
            <pc:sldMk cId="0" sldId="260"/>
            <ac:spMk id="5" creationId="{00000000-0000-0000-0000-000000000000}"/>
          </ac:spMkLst>
        </pc:spChg>
        <pc:grpChg chg="mod">
          <ac:chgData name="Adjo Tetedje" userId="c3d7f69be899d650" providerId="LiveId" clId="{79928901-87FA-435D-81F6-D395E46CB64A}" dt="2025-02-02T23:11:37.223" v="11" actId="1036"/>
          <ac:grpSpMkLst>
            <pc:docMk/>
            <pc:sldMk cId="0" sldId="260"/>
            <ac:grpSpMk id="2" creationId="{00000000-0000-0000-0000-000000000000}"/>
          </ac:grpSpMkLst>
        </pc:grpChg>
      </pc:sldChg>
      <pc:sldChg chg="modSp mod">
        <pc:chgData name="Adjo Tetedje" userId="c3d7f69be899d650" providerId="LiveId" clId="{79928901-87FA-435D-81F6-D395E46CB64A}" dt="2025-02-02T23:36:24.022" v="356" actId="14100"/>
        <pc:sldMkLst>
          <pc:docMk/>
          <pc:sldMk cId="0" sldId="261"/>
        </pc:sldMkLst>
        <pc:spChg chg="mod">
          <ac:chgData name="Adjo Tetedje" userId="c3d7f69be899d650" providerId="LiveId" clId="{79928901-87FA-435D-81F6-D395E46CB64A}" dt="2025-02-02T23:36:05.746" v="353" actId="14100"/>
          <ac:spMkLst>
            <pc:docMk/>
            <pc:sldMk cId="0" sldId="261"/>
            <ac:spMk id="14" creationId="{00000000-0000-0000-0000-000000000000}"/>
          </ac:spMkLst>
        </pc:spChg>
        <pc:spChg chg="mod">
          <ac:chgData name="Adjo Tetedje" userId="c3d7f69be899d650" providerId="LiveId" clId="{79928901-87FA-435D-81F6-D395E46CB64A}" dt="2025-02-02T23:28:18.524" v="151" actId="313"/>
          <ac:spMkLst>
            <pc:docMk/>
            <pc:sldMk cId="0" sldId="261"/>
            <ac:spMk id="23" creationId="{00000000-0000-0000-0000-000000000000}"/>
          </ac:spMkLst>
        </pc:spChg>
        <pc:grpChg chg="mod">
          <ac:chgData name="Adjo Tetedje" userId="c3d7f69be899d650" providerId="LiveId" clId="{79928901-87FA-435D-81F6-D395E46CB64A}" dt="2025-02-02T23:36:11.964" v="354" actId="14100"/>
          <ac:grpSpMkLst>
            <pc:docMk/>
            <pc:sldMk cId="0" sldId="261"/>
            <ac:grpSpMk id="6" creationId="{00000000-0000-0000-0000-000000000000}"/>
          </ac:grpSpMkLst>
        </pc:grpChg>
        <pc:grpChg chg="mod">
          <ac:chgData name="Adjo Tetedje" userId="c3d7f69be899d650" providerId="LiveId" clId="{79928901-87FA-435D-81F6-D395E46CB64A}" dt="2025-02-02T23:36:24.022" v="356" actId="14100"/>
          <ac:grpSpMkLst>
            <pc:docMk/>
            <pc:sldMk cId="0" sldId="261"/>
            <ac:grpSpMk id="15" creationId="{00000000-0000-0000-0000-000000000000}"/>
          </ac:grpSpMkLst>
        </pc:grpChg>
        <pc:grpChg chg="mod">
          <ac:chgData name="Adjo Tetedje" userId="c3d7f69be899d650" providerId="LiveId" clId="{79928901-87FA-435D-81F6-D395E46CB64A}" dt="2025-02-02T23:36:19.568" v="355" actId="14100"/>
          <ac:grpSpMkLst>
            <pc:docMk/>
            <pc:sldMk cId="0" sldId="261"/>
            <ac:grpSpMk id="24" creationId="{00000000-0000-0000-0000-000000000000}"/>
          </ac:grpSpMkLst>
        </pc:grpChg>
      </pc:sldChg>
      <pc:sldChg chg="addSp modSp mod">
        <pc:chgData name="Adjo Tetedje" userId="c3d7f69be899d650" providerId="LiveId" clId="{79928901-87FA-435D-81F6-D395E46CB64A}" dt="2025-02-02T23:42:04.728" v="454" actId="20577"/>
        <pc:sldMkLst>
          <pc:docMk/>
          <pc:sldMk cId="0" sldId="262"/>
        </pc:sldMkLst>
        <pc:spChg chg="mod">
          <ac:chgData name="Adjo Tetedje" userId="c3d7f69be899d650" providerId="LiveId" clId="{79928901-87FA-435D-81F6-D395E46CB64A}" dt="2025-02-02T23:12:07.302" v="15" actId="14100"/>
          <ac:spMkLst>
            <pc:docMk/>
            <pc:sldMk cId="0" sldId="262"/>
            <ac:spMk id="2" creationId="{00000000-0000-0000-0000-000000000000}"/>
          </ac:spMkLst>
        </pc:spChg>
        <pc:spChg chg="ord">
          <ac:chgData name="Adjo Tetedje" userId="c3d7f69be899d650" providerId="LiveId" clId="{79928901-87FA-435D-81F6-D395E46CB64A}" dt="2025-02-02T23:11:57.576" v="12" actId="167"/>
          <ac:spMkLst>
            <pc:docMk/>
            <pc:sldMk cId="0" sldId="262"/>
            <ac:spMk id="3" creationId="{00000000-0000-0000-0000-000000000000}"/>
          </ac:spMkLst>
        </pc:spChg>
        <pc:spChg chg="mod">
          <ac:chgData name="Adjo Tetedje" userId="c3d7f69be899d650" providerId="LiveId" clId="{79928901-87FA-435D-81F6-D395E46CB64A}" dt="2025-02-02T23:40:14.837" v="395" actId="14100"/>
          <ac:spMkLst>
            <pc:docMk/>
            <pc:sldMk cId="0" sldId="262"/>
            <ac:spMk id="4" creationId="{00000000-0000-0000-0000-000000000000}"/>
          </ac:spMkLst>
        </pc:spChg>
        <pc:spChg chg="mod">
          <ac:chgData name="Adjo Tetedje" userId="c3d7f69be899d650" providerId="LiveId" clId="{79928901-87FA-435D-81F6-D395E46CB64A}" dt="2025-02-02T23:42:04.728" v="454" actId="20577"/>
          <ac:spMkLst>
            <pc:docMk/>
            <pc:sldMk cId="0" sldId="262"/>
            <ac:spMk id="12" creationId="{00000000-0000-0000-0000-000000000000}"/>
          </ac:spMkLst>
        </pc:spChg>
        <pc:spChg chg="mod">
          <ac:chgData name="Adjo Tetedje" userId="c3d7f69be899d650" providerId="LiveId" clId="{79928901-87FA-435D-81F6-D395E46CB64A}" dt="2025-02-02T23:40:25.604" v="397" actId="14100"/>
          <ac:spMkLst>
            <pc:docMk/>
            <pc:sldMk cId="0" sldId="262"/>
            <ac:spMk id="13" creationId="{00000000-0000-0000-0000-000000000000}"/>
          </ac:spMkLst>
        </pc:spChg>
        <pc:spChg chg="mod">
          <ac:chgData name="Adjo Tetedje" userId="c3d7f69be899d650" providerId="LiveId" clId="{79928901-87FA-435D-81F6-D395E46CB64A}" dt="2025-02-02T23:34:05.825" v="339"/>
          <ac:spMkLst>
            <pc:docMk/>
            <pc:sldMk cId="0" sldId="262"/>
            <ac:spMk id="17" creationId="{B2C0C4BD-3F99-7A1F-9A9C-F6382B56E532}"/>
          </ac:spMkLst>
        </pc:spChg>
        <pc:spChg chg="mod">
          <ac:chgData name="Adjo Tetedje" userId="c3d7f69be899d650" providerId="LiveId" clId="{79928901-87FA-435D-81F6-D395E46CB64A}" dt="2025-02-02T23:34:05.825" v="339"/>
          <ac:spMkLst>
            <pc:docMk/>
            <pc:sldMk cId="0" sldId="262"/>
            <ac:spMk id="18" creationId="{BC85ED4E-E511-00CB-510F-B0AAD1E13459}"/>
          </ac:spMkLst>
        </pc:spChg>
        <pc:spChg chg="mod">
          <ac:chgData name="Adjo Tetedje" userId="c3d7f69be899d650" providerId="LiveId" clId="{79928901-87FA-435D-81F6-D395E46CB64A}" dt="2025-02-02T23:34:05.825" v="339"/>
          <ac:spMkLst>
            <pc:docMk/>
            <pc:sldMk cId="0" sldId="262"/>
            <ac:spMk id="19" creationId="{11AD9741-3A76-A619-B836-88E341ABD374}"/>
          </ac:spMkLst>
        </pc:spChg>
        <pc:spChg chg="mod">
          <ac:chgData name="Adjo Tetedje" userId="c3d7f69be899d650" providerId="LiveId" clId="{79928901-87FA-435D-81F6-D395E46CB64A}" dt="2025-02-02T23:34:05.825" v="339"/>
          <ac:spMkLst>
            <pc:docMk/>
            <pc:sldMk cId="0" sldId="262"/>
            <ac:spMk id="20" creationId="{B7990C11-FEFC-4B33-2429-60EDDFC05B3E}"/>
          </ac:spMkLst>
        </pc:spChg>
        <pc:grpChg chg="mod">
          <ac:chgData name="Adjo Tetedje" userId="c3d7f69be899d650" providerId="LiveId" clId="{79928901-87FA-435D-81F6-D395E46CB64A}" dt="2025-02-02T23:34:04.065" v="338" actId="1076"/>
          <ac:grpSpMkLst>
            <pc:docMk/>
            <pc:sldMk cId="0" sldId="262"/>
            <ac:grpSpMk id="5" creationId="{00000000-0000-0000-0000-000000000000}"/>
          </ac:grpSpMkLst>
        </pc:grpChg>
        <pc:grpChg chg="add mod">
          <ac:chgData name="Adjo Tetedje" userId="c3d7f69be899d650" providerId="LiveId" clId="{79928901-87FA-435D-81F6-D395E46CB64A}" dt="2025-02-02T23:34:23.646" v="344" actId="1076"/>
          <ac:grpSpMkLst>
            <pc:docMk/>
            <pc:sldMk cId="0" sldId="262"/>
            <ac:grpSpMk id="14" creationId="{6D588D8B-E863-25A9-6014-039F1541201C}"/>
          </ac:grpSpMkLst>
        </pc:grpChg>
        <pc:grpChg chg="mod">
          <ac:chgData name="Adjo Tetedje" userId="c3d7f69be899d650" providerId="LiveId" clId="{79928901-87FA-435D-81F6-D395E46CB64A}" dt="2025-02-02T23:34:05.825" v="339"/>
          <ac:grpSpMkLst>
            <pc:docMk/>
            <pc:sldMk cId="0" sldId="262"/>
            <ac:grpSpMk id="15" creationId="{A56F5AED-5422-B888-3BA1-7534D5CAD78F}"/>
          </ac:grpSpMkLst>
        </pc:grpChg>
        <pc:grpChg chg="mod">
          <ac:chgData name="Adjo Tetedje" userId="c3d7f69be899d650" providerId="LiveId" clId="{79928901-87FA-435D-81F6-D395E46CB64A}" dt="2025-02-02T23:34:05.825" v="339"/>
          <ac:grpSpMkLst>
            <pc:docMk/>
            <pc:sldMk cId="0" sldId="262"/>
            <ac:grpSpMk id="16" creationId="{566AB876-63C9-2101-9EA2-3D24CAC3A981}"/>
          </ac:grpSpMkLst>
        </pc:grpChg>
      </pc:sldChg>
      <pc:sldChg chg="addSp modSp mod">
        <pc:chgData name="Adjo Tetedje" userId="c3d7f69be899d650" providerId="LiveId" clId="{79928901-87FA-435D-81F6-D395E46CB64A}" dt="2025-02-02T23:35:11.316" v="347" actId="14100"/>
        <pc:sldMkLst>
          <pc:docMk/>
          <pc:sldMk cId="0" sldId="263"/>
        </pc:sldMkLst>
        <pc:spChg chg="mod">
          <ac:chgData name="Adjo Tetedje" userId="c3d7f69be899d650" providerId="LiveId" clId="{79928901-87FA-435D-81F6-D395E46CB64A}" dt="2025-02-02T23:23:05.458" v="80" actId="1076"/>
          <ac:spMkLst>
            <pc:docMk/>
            <pc:sldMk cId="0" sldId="263"/>
            <ac:spMk id="2" creationId="{00000000-0000-0000-0000-000000000000}"/>
          </ac:spMkLst>
        </pc:spChg>
        <pc:spChg chg="add mod">
          <ac:chgData name="Adjo Tetedje" userId="c3d7f69be899d650" providerId="LiveId" clId="{79928901-87FA-435D-81F6-D395E46CB64A}" dt="2025-02-02T23:35:11.316" v="347" actId="14100"/>
          <ac:spMkLst>
            <pc:docMk/>
            <pc:sldMk cId="0" sldId="263"/>
            <ac:spMk id="4" creationId="{34D2B7A7-5F3C-668F-6FD0-E97377220C64}"/>
          </ac:spMkLst>
        </pc:spChg>
      </pc:sldChg>
      <pc:sldChg chg="addSp modSp mod">
        <pc:chgData name="Adjo Tetedje" userId="c3d7f69be899d650" providerId="LiveId" clId="{79928901-87FA-435D-81F6-D395E46CB64A}" dt="2025-02-02T23:40:03.065" v="394" actId="113"/>
        <pc:sldMkLst>
          <pc:docMk/>
          <pc:sldMk cId="0" sldId="264"/>
        </pc:sldMkLst>
        <pc:spChg chg="mod">
          <ac:chgData name="Adjo Tetedje" userId="c3d7f69be899d650" providerId="LiveId" clId="{79928901-87FA-435D-81F6-D395E46CB64A}" dt="2025-02-02T23:39:57.593" v="393" actId="14100"/>
          <ac:spMkLst>
            <pc:docMk/>
            <pc:sldMk cId="0" sldId="264"/>
            <ac:spMk id="2" creationId="{00000000-0000-0000-0000-000000000000}"/>
          </ac:spMkLst>
        </pc:spChg>
        <pc:spChg chg="add mod">
          <ac:chgData name="Adjo Tetedje" userId="c3d7f69be899d650" providerId="LiveId" clId="{79928901-87FA-435D-81F6-D395E46CB64A}" dt="2025-02-02T23:40:03.065" v="394" actId="113"/>
          <ac:spMkLst>
            <pc:docMk/>
            <pc:sldMk cId="0" sldId="264"/>
            <ac:spMk id="4" creationId="{1E80D859-FBA6-625D-4B94-971C40F186F5}"/>
          </ac:spMkLst>
        </pc:spChg>
      </pc:sldChg>
    </pc:docChg>
  </pc:docChgLst>
  <pc:docChgLst>
    <pc:chgData name="Adjo Tetedje" userId="c3d7f69be899d650" providerId="LiveId" clId="{425B0900-03F4-4E60-AD4E-0EA3E0F7BF40}"/>
    <pc:docChg chg="modSld">
      <pc:chgData name="Adjo Tetedje" userId="c3d7f69be899d650" providerId="LiveId" clId="{425B0900-03F4-4E60-AD4E-0EA3E0F7BF40}" dt="2025-04-08T19:28:48.840" v="2" actId="20577"/>
      <pc:docMkLst>
        <pc:docMk/>
      </pc:docMkLst>
      <pc:sldChg chg="modSp mod">
        <pc:chgData name="Adjo Tetedje" userId="c3d7f69be899d650" providerId="LiveId" clId="{425B0900-03F4-4E60-AD4E-0EA3E0F7BF40}" dt="2025-04-08T19:28:48.840" v="2" actId="20577"/>
        <pc:sldMkLst>
          <pc:docMk/>
          <pc:sldMk cId="0" sldId="259"/>
        </pc:sldMkLst>
        <pc:spChg chg="mod">
          <ac:chgData name="Adjo Tetedje" userId="c3d7f69be899d650" providerId="LiveId" clId="{425B0900-03F4-4E60-AD4E-0EA3E0F7BF40}" dt="2025-04-08T19:28:48.840" v="2" actId="20577"/>
          <ac:spMkLst>
            <pc:docMk/>
            <pc:sldMk cId="0" sldId="259"/>
            <ac:spMk id="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Definition: Guidelines for respectful and effective online communication.    &gt;This is about using clear communication when working online. This includes sending respectful emails, speaking professionally in virtual meetings, and being considerate of others' time. Following these rules helps to foster a friendly, productive work environment. Good online etiquette builds trust and helps people work better together, even when they're not in the same place.</a:t>
            </a:r>
          </a:p>
          <a:p>
            <a:endParaRPr lang="en-US"/>
          </a:p>
          <a:p>
            <a:r>
              <a:rPr lang="en-US"/>
              <a:t>Key Points: Be clear, professional, and considerate in all digital interactions.    &gt; it's important to be clear so that your message is easily understood. Always remain professional, even in casual conversations, to maintain a respectful tone. Your messages help convey thoughtfulness and encourage teamwork. Following these key points ensures smooth communication and avoids unnecessary misunderstandings.</a:t>
            </a:r>
          </a:p>
          <a:p>
            <a:endParaRPr lang="en-US"/>
          </a:p>
          <a:p>
            <a:r>
              <a:rPr lang="en-US"/>
              <a:t>Why It Matters: Maintains a positive, productive, and respectful virtual work environment.    &gt;Maintaining good online etiquette is crucial to creating a positive and respectful virtual work environment. It helps people feel valued and encourages clear communication, which leads to better collaboration and fewer misunderstandings. When everyone follows these guidelines, it fosters a sense of professionalism and trust among colleagues. A respectful online space also helps increase productivity by reducing distractions and promoting focus. Ultimately, good etiquette ensures that everyone works together smoothly, even when working remotely.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635353"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081354" y="102870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flipH="1">
            <a:off x="0" y="1028700"/>
            <a:ext cx="4282420" cy="82296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txBody>
          <a:bodyPr/>
          <a:lstStyle/>
          <a:p>
            <a:endParaRPr lang="en-US"/>
          </a:p>
        </p:txBody>
      </p:sp>
      <p:sp>
        <p:nvSpPr>
          <p:cNvPr id="5" name="TextBox 5"/>
          <p:cNvSpPr txBox="1"/>
          <p:nvPr/>
        </p:nvSpPr>
        <p:spPr>
          <a:xfrm>
            <a:off x="2356792" y="2552700"/>
            <a:ext cx="13574416" cy="4625326"/>
          </a:xfrm>
          <a:prstGeom prst="rect">
            <a:avLst/>
          </a:prstGeom>
        </p:spPr>
        <p:txBody>
          <a:bodyPr lIns="0" tIns="0" rIns="0" bIns="0" rtlCol="0" anchor="t">
            <a:spAutoFit/>
          </a:bodyPr>
          <a:lstStyle/>
          <a:p>
            <a:pPr algn="ctr">
              <a:lnSpc>
                <a:spcPts val="12049"/>
              </a:lnSpc>
            </a:pPr>
            <a:r>
              <a:rPr lang="en-US" sz="11367" spc="1136" dirty="0">
                <a:solidFill>
                  <a:srgbClr val="FFFFFF"/>
                </a:solidFill>
                <a:latin typeface="League Spartan"/>
                <a:ea typeface="League Spartan"/>
                <a:cs typeface="League Spartan"/>
                <a:sym typeface="League Spartan"/>
              </a:rPr>
              <a:t>ONLINE WORKPLACE ETIQUETTE </a:t>
            </a:r>
          </a:p>
        </p:txBody>
      </p:sp>
      <p:sp>
        <p:nvSpPr>
          <p:cNvPr id="6" name="Freeform 6"/>
          <p:cNvSpPr/>
          <p:nvPr/>
        </p:nvSpPr>
        <p:spPr>
          <a:xfrm>
            <a:off x="13223071"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16243"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
        <p:nvSpPr>
          <p:cNvPr id="9" name="TextBox 8">
            <a:extLst>
              <a:ext uri="{FF2B5EF4-FFF2-40B4-BE49-F238E27FC236}">
                <a16:creationId xmlns:a16="http://schemas.microsoft.com/office/drawing/2014/main" id="{D40E976D-93B1-4F09-D5AE-F1965358EDA7}"/>
              </a:ext>
            </a:extLst>
          </p:cNvPr>
          <p:cNvSpPr txBox="1"/>
          <p:nvPr/>
        </p:nvSpPr>
        <p:spPr>
          <a:xfrm>
            <a:off x="6937628" y="7364968"/>
            <a:ext cx="6858000" cy="369332"/>
          </a:xfrm>
          <a:prstGeom prst="rect">
            <a:avLst/>
          </a:prstGeom>
          <a:noFill/>
        </p:spPr>
        <p:txBody>
          <a:bodyPr wrap="square" rtlCol="0">
            <a:spAutoFit/>
          </a:bodyPr>
          <a:lstStyle/>
          <a:p>
            <a:r>
              <a:rPr lang="en-US" dirty="0">
                <a:solidFill>
                  <a:schemeClr val="bg1"/>
                </a:solidFill>
                <a:latin typeface="Canva Sans" panose="020B0604020202020204" charset="0"/>
              </a:rPr>
              <a:t>Paulina, Odie, Vanessa, Sonia, Kyriaki, </a:t>
            </a:r>
            <a:r>
              <a:rPr lang="en-US" dirty="0" err="1">
                <a:solidFill>
                  <a:schemeClr val="bg1"/>
                </a:solidFill>
                <a:latin typeface="Canva Sans" panose="020B0604020202020204" charset="0"/>
              </a:rPr>
              <a:t>Alfina</a:t>
            </a:r>
            <a:endParaRPr lang="en-US" dirty="0">
              <a:solidFill>
                <a:schemeClr val="bg1"/>
              </a:solidFill>
              <a:latin typeface="Canva Sa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635353"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081354" y="1028700"/>
            <a:ext cx="4282420" cy="8229600"/>
          </a:xfrm>
          <a:custGeom>
            <a:avLst/>
            <a:gdLst/>
            <a:ahLst/>
            <a:cxnLst/>
            <a:rect l="l" t="t" r="r" b="b"/>
            <a:pathLst>
              <a:path w="4282420" h="8229600">
                <a:moveTo>
                  <a:pt x="0" y="0"/>
                </a:moveTo>
                <a:lnTo>
                  <a:pt x="4282420" y="0"/>
                </a:lnTo>
                <a:lnTo>
                  <a:pt x="4282420"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flipH="1">
            <a:off x="0" y="1028700"/>
            <a:ext cx="4282420" cy="8229600"/>
          </a:xfrm>
          <a:custGeom>
            <a:avLst/>
            <a:gdLst/>
            <a:ahLst/>
            <a:cxnLst/>
            <a:rect l="l" t="t" r="r" b="b"/>
            <a:pathLst>
              <a:path w="4282420" h="8229600">
                <a:moveTo>
                  <a:pt x="4282420" y="0"/>
                </a:moveTo>
                <a:lnTo>
                  <a:pt x="0" y="0"/>
                </a:lnTo>
                <a:lnTo>
                  <a:pt x="0" y="8229600"/>
                </a:lnTo>
                <a:lnTo>
                  <a:pt x="4282420" y="8229600"/>
                </a:lnTo>
                <a:lnTo>
                  <a:pt x="4282420" y="0"/>
                </a:lnTo>
                <a:close/>
              </a:path>
            </a:pathLst>
          </a:custGeom>
          <a:blipFill>
            <a:blip r:embed="rId4"/>
            <a:stretch>
              <a:fillRect/>
            </a:stretch>
          </a:blipFill>
        </p:spPr>
        <p:txBody>
          <a:bodyPr/>
          <a:lstStyle/>
          <a:p>
            <a:endParaRPr lang="en-US"/>
          </a:p>
        </p:txBody>
      </p:sp>
      <p:sp>
        <p:nvSpPr>
          <p:cNvPr id="5" name="TextBox 5"/>
          <p:cNvSpPr txBox="1"/>
          <p:nvPr/>
        </p:nvSpPr>
        <p:spPr>
          <a:xfrm>
            <a:off x="4628749" y="3858064"/>
            <a:ext cx="9030502" cy="3396836"/>
          </a:xfrm>
          <a:prstGeom prst="rect">
            <a:avLst/>
          </a:prstGeom>
        </p:spPr>
        <p:txBody>
          <a:bodyPr lIns="0" tIns="0" rIns="0" bIns="0" rtlCol="0" anchor="t">
            <a:spAutoFit/>
          </a:bodyPr>
          <a:lstStyle/>
          <a:p>
            <a:pPr algn="ctr">
              <a:lnSpc>
                <a:spcPts val="13184"/>
              </a:lnSpc>
            </a:pPr>
            <a:r>
              <a:rPr lang="en-US" sz="12438" spc="1243">
                <a:solidFill>
                  <a:srgbClr val="FFFFFF"/>
                </a:solidFill>
                <a:latin typeface="League Spartan"/>
                <a:ea typeface="League Spartan"/>
                <a:cs typeface="League Spartan"/>
                <a:sym typeface="League Spartan"/>
              </a:rPr>
              <a:t>THANK YOU</a:t>
            </a:r>
          </a:p>
        </p:txBody>
      </p:sp>
      <p:sp>
        <p:nvSpPr>
          <p:cNvPr id="6" name="Freeform 6"/>
          <p:cNvSpPr/>
          <p:nvPr/>
        </p:nvSpPr>
        <p:spPr>
          <a:xfrm>
            <a:off x="0"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3270706" y="6637609"/>
            <a:ext cx="8572348" cy="4043501"/>
          </a:xfrm>
          <a:custGeom>
            <a:avLst/>
            <a:gdLst/>
            <a:ahLst/>
            <a:cxnLst/>
            <a:rect l="l" t="t" r="r" b="b"/>
            <a:pathLst>
              <a:path w="8572348" h="4043501">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8788436" y="-483045"/>
            <a:ext cx="9334483" cy="11086772"/>
          </a:xfrm>
          <a:custGeom>
            <a:avLst/>
            <a:gdLst/>
            <a:ahLst/>
            <a:cxnLst/>
            <a:rect l="l" t="t" r="r" b="b"/>
            <a:pathLst>
              <a:path w="9334483" h="11086772">
                <a:moveTo>
                  <a:pt x="9334483" y="0"/>
                </a:moveTo>
                <a:lnTo>
                  <a:pt x="0" y="0"/>
                </a:lnTo>
                <a:lnTo>
                  <a:pt x="0" y="11086771"/>
                </a:lnTo>
                <a:lnTo>
                  <a:pt x="9334483" y="11086771"/>
                </a:lnTo>
                <a:lnTo>
                  <a:pt x="9334483" y="0"/>
                </a:lnTo>
                <a:close/>
              </a:path>
            </a:pathLst>
          </a:custGeom>
          <a:blipFill>
            <a:blip r:embed="rId2"/>
            <a:stretch>
              <a:fillRect t="-8288" b="-8288"/>
            </a:stretch>
          </a:blipFill>
        </p:spPr>
        <p:txBody>
          <a:bodyPr/>
          <a:lstStyle/>
          <a:p>
            <a:endParaRPr lang="en-US"/>
          </a:p>
        </p:txBody>
      </p:sp>
      <p:sp>
        <p:nvSpPr>
          <p:cNvPr id="3" name="Freeform 3"/>
          <p:cNvSpPr/>
          <p:nvPr/>
        </p:nvSpPr>
        <p:spPr>
          <a:xfrm>
            <a:off x="8944127" y="8134952"/>
            <a:ext cx="6667707" cy="3145099"/>
          </a:xfrm>
          <a:custGeom>
            <a:avLst/>
            <a:gdLst/>
            <a:ahLst/>
            <a:cxnLst/>
            <a:rect l="l" t="t" r="r" b="b"/>
            <a:pathLst>
              <a:path w="6667707" h="3145099">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182621" y="8134952"/>
            <a:ext cx="6667707" cy="3145099"/>
          </a:xfrm>
          <a:custGeom>
            <a:avLst/>
            <a:gdLst/>
            <a:ahLst/>
            <a:cxnLst/>
            <a:rect l="l" t="t" r="r" b="b"/>
            <a:pathLst>
              <a:path w="6667707" h="3145099">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876553" y="5538560"/>
            <a:ext cx="5296361" cy="3460289"/>
          </a:xfrm>
          <a:custGeom>
            <a:avLst/>
            <a:gdLst/>
            <a:ahLst/>
            <a:cxnLst/>
            <a:rect l="l" t="t" r="r" b="b"/>
            <a:pathLst>
              <a:path w="5296361" h="3460289">
                <a:moveTo>
                  <a:pt x="0" y="0"/>
                </a:moveTo>
                <a:lnTo>
                  <a:pt x="5296361" y="0"/>
                </a:lnTo>
                <a:lnTo>
                  <a:pt x="5296361" y="3460289"/>
                </a:lnTo>
                <a:lnTo>
                  <a:pt x="0" y="346028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0" y="366435"/>
            <a:ext cx="9049467" cy="1970827"/>
          </a:xfrm>
          <a:prstGeom prst="rect">
            <a:avLst/>
          </a:prstGeom>
        </p:spPr>
        <p:txBody>
          <a:bodyPr lIns="0" tIns="0" rIns="0" bIns="0" rtlCol="0" anchor="t">
            <a:spAutoFit/>
          </a:bodyPr>
          <a:lstStyle/>
          <a:p>
            <a:pPr algn="ctr">
              <a:lnSpc>
                <a:spcPts val="7921"/>
              </a:lnSpc>
              <a:spcBef>
                <a:spcPct val="0"/>
              </a:spcBef>
            </a:pPr>
            <a:r>
              <a:rPr lang="en-US" sz="5658">
                <a:solidFill>
                  <a:srgbClr val="FFFFFF"/>
                </a:solidFill>
                <a:latin typeface="League Spartan"/>
                <a:ea typeface="League Spartan"/>
                <a:cs typeface="League Spartan"/>
                <a:sym typeface="League Spartan"/>
              </a:rPr>
              <a:t>What is online workplace etiquette?</a:t>
            </a:r>
          </a:p>
        </p:txBody>
      </p:sp>
      <p:sp>
        <p:nvSpPr>
          <p:cNvPr id="7" name="TextBox 7"/>
          <p:cNvSpPr txBox="1"/>
          <p:nvPr/>
        </p:nvSpPr>
        <p:spPr>
          <a:xfrm>
            <a:off x="130516" y="2886364"/>
            <a:ext cx="8788436" cy="2976811"/>
          </a:xfrm>
          <a:prstGeom prst="rect">
            <a:avLst/>
          </a:prstGeom>
        </p:spPr>
        <p:txBody>
          <a:bodyPr lIns="0" tIns="0" rIns="0" bIns="0" rtlCol="0" anchor="t">
            <a:spAutoFit/>
          </a:bodyPr>
          <a:lstStyle/>
          <a:p>
            <a:pPr marL="524143" lvl="1" indent="-262072" algn="ctr">
              <a:lnSpc>
                <a:spcPts val="3398"/>
              </a:lnSpc>
              <a:buFont typeface="Arial"/>
              <a:buChar char="•"/>
            </a:pPr>
            <a:r>
              <a:rPr lang="en-US" sz="2427">
                <a:solidFill>
                  <a:srgbClr val="FFFFFF"/>
                </a:solidFill>
                <a:latin typeface="Canva Sans"/>
                <a:ea typeface="Canva Sans"/>
                <a:cs typeface="Canva Sans"/>
                <a:sym typeface="Canva Sans"/>
              </a:rPr>
              <a:t> Refers to the guidelines for respectful and effective communication online</a:t>
            </a:r>
          </a:p>
          <a:p>
            <a:pPr algn="ctr">
              <a:lnSpc>
                <a:spcPts val="3398"/>
              </a:lnSpc>
            </a:pPr>
            <a:endParaRPr lang="en-US" sz="2427">
              <a:solidFill>
                <a:srgbClr val="FFFFFF"/>
              </a:solidFill>
              <a:latin typeface="Canva Sans"/>
              <a:ea typeface="Canva Sans"/>
              <a:cs typeface="Canva Sans"/>
              <a:sym typeface="Canva Sans"/>
            </a:endParaRPr>
          </a:p>
          <a:p>
            <a:pPr marL="524143" lvl="1" indent="-262072" algn="ctr">
              <a:lnSpc>
                <a:spcPts val="3398"/>
              </a:lnSpc>
              <a:buFont typeface="Arial"/>
              <a:buChar char="•"/>
            </a:pPr>
            <a:r>
              <a:rPr lang="en-US" sz="2427">
                <a:solidFill>
                  <a:srgbClr val="FFFFFF"/>
                </a:solidFill>
                <a:latin typeface="Canva Sans"/>
                <a:ea typeface="Canva Sans"/>
                <a:cs typeface="Canva Sans"/>
                <a:sym typeface="Canva Sans"/>
              </a:rPr>
              <a:t>Communication online can be through email, social media, or virtual meetings.</a:t>
            </a:r>
          </a:p>
          <a:p>
            <a:pPr algn="ctr">
              <a:lnSpc>
                <a:spcPts val="3398"/>
              </a:lnSpc>
            </a:pPr>
            <a:endParaRPr lang="en-US" sz="2427">
              <a:solidFill>
                <a:srgbClr val="FFFFFF"/>
              </a:solidFill>
              <a:latin typeface="Canva Sans"/>
              <a:ea typeface="Canva Sans"/>
              <a:cs typeface="Canva Sans"/>
              <a:sym typeface="Canva Sans"/>
            </a:endParaRPr>
          </a:p>
          <a:p>
            <a:pPr algn="ctr">
              <a:lnSpc>
                <a:spcPts val="3398"/>
              </a:lnSpc>
            </a:pPr>
            <a:endParaRPr lang="en-US" sz="2427">
              <a:solidFill>
                <a:srgbClr val="FFFFFF"/>
              </a:solidFill>
              <a:latin typeface="Canva Sans"/>
              <a:ea typeface="Canva Sans"/>
              <a:cs typeface="Canva Sans"/>
              <a:sym typeface="Canva Sans"/>
            </a:endParaRPr>
          </a:p>
        </p:txBody>
      </p:sp>
      <p:sp>
        <p:nvSpPr>
          <p:cNvPr id="8" name="TextBox 8"/>
          <p:cNvSpPr txBox="1"/>
          <p:nvPr/>
        </p:nvSpPr>
        <p:spPr>
          <a:xfrm>
            <a:off x="10010723" y="366476"/>
            <a:ext cx="6889910" cy="1970786"/>
          </a:xfrm>
          <a:prstGeom prst="rect">
            <a:avLst/>
          </a:prstGeom>
        </p:spPr>
        <p:txBody>
          <a:bodyPr lIns="0" tIns="0" rIns="0" bIns="0" rtlCol="0" anchor="t">
            <a:spAutoFit/>
          </a:bodyPr>
          <a:lstStyle/>
          <a:p>
            <a:pPr algn="ctr">
              <a:lnSpc>
                <a:spcPts val="7924"/>
              </a:lnSpc>
            </a:pPr>
            <a:r>
              <a:rPr lang="en-US" sz="5660">
                <a:solidFill>
                  <a:srgbClr val="FFFFFF"/>
                </a:solidFill>
                <a:latin typeface="League Spartan"/>
                <a:ea typeface="League Spartan"/>
                <a:cs typeface="League Spartan"/>
                <a:sym typeface="League Spartan"/>
              </a:rPr>
              <a:t>Why is Netiquette Important?</a:t>
            </a:r>
          </a:p>
        </p:txBody>
      </p:sp>
      <p:sp>
        <p:nvSpPr>
          <p:cNvPr id="9" name="TextBox 9"/>
          <p:cNvSpPr txBox="1"/>
          <p:nvPr/>
        </p:nvSpPr>
        <p:spPr>
          <a:xfrm>
            <a:off x="9457524" y="2641394"/>
            <a:ext cx="7996307" cy="6755612"/>
          </a:xfrm>
          <a:prstGeom prst="rect">
            <a:avLst/>
          </a:prstGeom>
        </p:spPr>
        <p:txBody>
          <a:bodyPr lIns="0" tIns="0" rIns="0" bIns="0" rtlCol="0" anchor="t">
            <a:spAutoFit/>
          </a:bodyPr>
          <a:lstStyle/>
          <a:p>
            <a:pPr marL="524637" lvl="1" indent="-262318" algn="ctr">
              <a:lnSpc>
                <a:spcPts val="3401"/>
              </a:lnSpc>
              <a:buFont typeface="Arial"/>
              <a:buChar char="•"/>
            </a:pPr>
            <a:r>
              <a:rPr lang="en-US" sz="2429" b="1">
                <a:solidFill>
                  <a:srgbClr val="FFFFFF"/>
                </a:solidFill>
                <a:latin typeface="Canva Sans Bold"/>
                <a:ea typeface="Canva Sans Bold"/>
                <a:cs typeface="Canva Sans Bold"/>
                <a:sym typeface="Canva Sans Bold"/>
              </a:rPr>
              <a:t>Professional Image: </a:t>
            </a:r>
            <a:r>
              <a:rPr lang="en-US" sz="2429">
                <a:solidFill>
                  <a:srgbClr val="FFFFFF"/>
                </a:solidFill>
                <a:latin typeface="Canva Sans"/>
                <a:ea typeface="Canva Sans"/>
                <a:cs typeface="Canva Sans"/>
                <a:sym typeface="Canva Sans"/>
              </a:rPr>
              <a:t>Online communication is often the first impression you make in professional settings. Your ability to communicate clearly and respectfully can shape how others view you.</a:t>
            </a:r>
          </a:p>
          <a:p>
            <a:pPr algn="ctr">
              <a:lnSpc>
                <a:spcPts val="3401"/>
              </a:lnSpc>
            </a:pPr>
            <a:endParaRPr lang="en-US" sz="2429">
              <a:solidFill>
                <a:srgbClr val="FFFFFF"/>
              </a:solidFill>
              <a:latin typeface="Canva Sans"/>
              <a:ea typeface="Canva Sans"/>
              <a:cs typeface="Canva Sans"/>
              <a:sym typeface="Canva Sans"/>
            </a:endParaRPr>
          </a:p>
          <a:p>
            <a:pPr marL="524637" lvl="1" indent="-262318" algn="ctr">
              <a:lnSpc>
                <a:spcPts val="3401"/>
              </a:lnSpc>
              <a:buFont typeface="Arial"/>
              <a:buChar char="•"/>
            </a:pPr>
            <a:r>
              <a:rPr lang="en-US" sz="2429" b="1">
                <a:solidFill>
                  <a:srgbClr val="FFFFFF"/>
                </a:solidFill>
                <a:latin typeface="Canva Sans Bold"/>
                <a:ea typeface="Canva Sans Bold"/>
                <a:cs typeface="Canva Sans Bold"/>
                <a:sym typeface="Canva Sans Bold"/>
              </a:rPr>
              <a:t>Avoid Misunderstandings:</a:t>
            </a:r>
            <a:r>
              <a:rPr lang="en-US" sz="2429">
                <a:solidFill>
                  <a:srgbClr val="FFFFFF"/>
                </a:solidFill>
                <a:latin typeface="Canva Sans"/>
                <a:ea typeface="Canva Sans"/>
                <a:cs typeface="Canva Sans"/>
                <a:sym typeface="Canva Sans"/>
              </a:rPr>
              <a:t> Without non-verbal cues (like body language and tone), online communication can easily be misunderstood. Netiquette helps to prevent confusion and conflict.</a:t>
            </a:r>
          </a:p>
          <a:p>
            <a:pPr algn="ctr">
              <a:lnSpc>
                <a:spcPts val="3401"/>
              </a:lnSpc>
            </a:pPr>
            <a:endParaRPr lang="en-US" sz="2429">
              <a:solidFill>
                <a:srgbClr val="FFFFFF"/>
              </a:solidFill>
              <a:latin typeface="Canva Sans"/>
              <a:ea typeface="Canva Sans"/>
              <a:cs typeface="Canva Sans"/>
              <a:sym typeface="Canva Sans"/>
            </a:endParaRPr>
          </a:p>
          <a:p>
            <a:pPr marL="524637" lvl="1" indent="-262318" algn="ctr">
              <a:lnSpc>
                <a:spcPts val="3401"/>
              </a:lnSpc>
              <a:buFont typeface="Arial"/>
              <a:buChar char="•"/>
            </a:pPr>
            <a:r>
              <a:rPr lang="en-US" sz="2429" b="1">
                <a:solidFill>
                  <a:srgbClr val="FFFFFF"/>
                </a:solidFill>
                <a:latin typeface="Canva Sans Bold"/>
                <a:ea typeface="Canva Sans Bold"/>
                <a:cs typeface="Canva Sans Bold"/>
                <a:sym typeface="Canva Sans Bold"/>
              </a:rPr>
              <a:t>Builds Trust: </a:t>
            </a:r>
            <a:r>
              <a:rPr lang="en-US" sz="2429">
                <a:solidFill>
                  <a:srgbClr val="FFFFFF"/>
                </a:solidFill>
                <a:latin typeface="Canva Sans"/>
                <a:ea typeface="Canva Sans"/>
                <a:cs typeface="Canva Sans"/>
                <a:sym typeface="Canva Sans"/>
              </a:rPr>
              <a:t>Respecting others' time, privacy, and opinions fosters a positive and professional online environment.</a:t>
            </a:r>
          </a:p>
          <a:p>
            <a:pPr algn="ctr">
              <a:lnSpc>
                <a:spcPts val="2634"/>
              </a:lnSpc>
            </a:pPr>
            <a:endParaRPr lang="en-US" sz="2429">
              <a:solidFill>
                <a:srgbClr val="FFFFFF"/>
              </a:solidFill>
              <a:latin typeface="Canva Sans"/>
              <a:ea typeface="Canva Sans"/>
              <a:cs typeface="Canva Sans"/>
              <a:sym typeface="Canva Sans"/>
            </a:endParaRPr>
          </a:p>
        </p:txBody>
      </p:sp>
      <p:sp>
        <p:nvSpPr>
          <p:cNvPr id="10" name="TextBox 10"/>
          <p:cNvSpPr txBox="1"/>
          <p:nvPr/>
        </p:nvSpPr>
        <p:spPr>
          <a:xfrm>
            <a:off x="2032058" y="9229725"/>
            <a:ext cx="4985350" cy="488314"/>
          </a:xfrm>
          <a:prstGeom prst="rect">
            <a:avLst/>
          </a:prstGeom>
        </p:spPr>
        <p:txBody>
          <a:bodyPr lIns="0" tIns="0" rIns="0" bIns="0" rtlCol="0" anchor="t">
            <a:spAutoFit/>
          </a:bodyPr>
          <a:lstStyle/>
          <a:p>
            <a:pPr algn="ctr">
              <a:lnSpc>
                <a:spcPts val="1960"/>
              </a:lnSpc>
            </a:pPr>
            <a:r>
              <a:rPr lang="en-US" sz="1400" b="1" i="1">
                <a:solidFill>
                  <a:srgbClr val="FFFFFF"/>
                </a:solidFill>
                <a:latin typeface="Canva Sans Medium Italics"/>
                <a:ea typeface="Canva Sans Medium Italics"/>
                <a:cs typeface="Canva Sans Medium Italics"/>
                <a:sym typeface="Canva Sans Medium Italics"/>
              </a:rPr>
              <a:t>Fig 1,. A cat violates digital etiquette by sitting on a keyboard and yawning.</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8190851"/>
            <a:ext cx="18288000" cy="5337804"/>
            <a:chOff x="0" y="0"/>
            <a:chExt cx="2833290" cy="826966"/>
          </a:xfrm>
        </p:grpSpPr>
        <p:sp>
          <p:nvSpPr>
            <p:cNvPr id="3" name="Freeform 3"/>
            <p:cNvSpPr/>
            <p:nvPr/>
          </p:nvSpPr>
          <p:spPr>
            <a:xfrm>
              <a:off x="0" y="0"/>
              <a:ext cx="2833290" cy="826966"/>
            </a:xfrm>
            <a:custGeom>
              <a:avLst/>
              <a:gdLst/>
              <a:ahLst/>
              <a:cxnLst/>
              <a:rect l="l" t="t" r="r" b="b"/>
              <a:pathLst>
                <a:path w="2833290" h="826966">
                  <a:moveTo>
                    <a:pt x="0" y="0"/>
                  </a:moveTo>
                  <a:lnTo>
                    <a:pt x="2833290" y="0"/>
                  </a:lnTo>
                  <a:lnTo>
                    <a:pt x="2833290" y="826966"/>
                  </a:lnTo>
                  <a:lnTo>
                    <a:pt x="0" y="826966"/>
                  </a:lnTo>
                  <a:close/>
                </a:path>
              </a:pathLst>
            </a:custGeom>
            <a:blipFill>
              <a:blip r:embed="rId2"/>
              <a:stretch>
                <a:fillRect t="-123092" b="-5173"/>
              </a:stretch>
            </a:blipFill>
          </p:spPr>
          <p:txBody>
            <a:bodyPr/>
            <a:lstStyle/>
            <a:p>
              <a:endParaRPr lang="en-US"/>
            </a:p>
          </p:txBody>
        </p:sp>
      </p:grpSp>
      <p:sp>
        <p:nvSpPr>
          <p:cNvPr id="4" name="Freeform 4"/>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3"/>
            <a:stretch>
              <a:fillRect/>
            </a:stretch>
          </a:blipFill>
        </p:spPr>
        <p:txBody>
          <a:bodyPr/>
          <a:lstStyle/>
          <a:p>
            <a:endParaRPr lang="en-US"/>
          </a:p>
        </p:txBody>
      </p:sp>
      <p:sp>
        <p:nvSpPr>
          <p:cNvPr id="5" name="Freeform 5"/>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3420451" y="576024"/>
            <a:ext cx="11057549" cy="1367076"/>
          </a:xfrm>
          <a:prstGeom prst="rect">
            <a:avLst/>
          </a:prstGeom>
        </p:spPr>
        <p:txBody>
          <a:bodyPr wrap="square" lIns="0" tIns="0" rIns="0" bIns="0" rtlCol="0" anchor="t">
            <a:spAutoFit/>
          </a:bodyPr>
          <a:lstStyle/>
          <a:p>
            <a:pPr algn="ctr">
              <a:lnSpc>
                <a:spcPts val="11259"/>
              </a:lnSpc>
              <a:spcBef>
                <a:spcPct val="0"/>
              </a:spcBef>
            </a:pPr>
            <a:r>
              <a:rPr lang="en-US" sz="8042" dirty="0">
                <a:solidFill>
                  <a:srgbClr val="FFFFFF"/>
                </a:solidFill>
                <a:latin typeface="Arimo"/>
                <a:ea typeface="Arimo"/>
                <a:cs typeface="Arimo"/>
                <a:sym typeface="Arimo"/>
              </a:rPr>
              <a:t>Who is the training for?</a:t>
            </a:r>
          </a:p>
        </p:txBody>
      </p:sp>
      <p:sp>
        <p:nvSpPr>
          <p:cNvPr id="7" name="TextBox 7"/>
          <p:cNvSpPr txBox="1"/>
          <p:nvPr/>
        </p:nvSpPr>
        <p:spPr>
          <a:xfrm>
            <a:off x="957165" y="2635172"/>
            <a:ext cx="15428552" cy="6609105"/>
          </a:xfrm>
          <a:prstGeom prst="rect">
            <a:avLst/>
          </a:prstGeom>
        </p:spPr>
        <p:txBody>
          <a:bodyPr lIns="0" tIns="0" rIns="0" bIns="0" rtlCol="0" anchor="t">
            <a:spAutoFit/>
          </a:bodyPr>
          <a:lstStyle/>
          <a:p>
            <a:pPr marL="690664" lvl="1" indent="-345332" algn="just">
              <a:lnSpc>
                <a:spcPts val="4478"/>
              </a:lnSpc>
              <a:buFont typeface="Arial"/>
              <a:buChar char="•"/>
            </a:pPr>
            <a:r>
              <a:rPr lang="en-US" sz="3198" dirty="0">
                <a:solidFill>
                  <a:srgbClr val="FFFFFF"/>
                </a:solidFill>
                <a:latin typeface="Arimo"/>
                <a:ea typeface="Arimo"/>
                <a:cs typeface="Arimo"/>
                <a:sym typeface="Arimo"/>
              </a:rPr>
              <a:t>The training is beneficial for people who are communicating professionally through digital platforms in a work setting. </a:t>
            </a:r>
          </a:p>
          <a:p>
            <a:pPr algn="just">
              <a:lnSpc>
                <a:spcPts val="4478"/>
              </a:lnSpc>
            </a:pPr>
            <a:endParaRPr lang="en-US" sz="3198" dirty="0">
              <a:solidFill>
                <a:srgbClr val="FFFFFF"/>
              </a:solidFill>
              <a:latin typeface="Arimo"/>
              <a:ea typeface="Arimo"/>
              <a:cs typeface="Arimo"/>
              <a:sym typeface="Arimo"/>
            </a:endParaRPr>
          </a:p>
          <a:p>
            <a:pPr marL="690664" lvl="1" indent="-345332" algn="just">
              <a:lnSpc>
                <a:spcPts val="4478"/>
              </a:lnSpc>
              <a:buFont typeface="Arial"/>
              <a:buChar char="•"/>
            </a:pPr>
            <a:r>
              <a:rPr lang="en-US" sz="3198" dirty="0">
                <a:solidFill>
                  <a:srgbClr val="FFFFFF"/>
                </a:solidFill>
                <a:latin typeface="Arimo"/>
                <a:ea typeface="Arimo"/>
                <a:cs typeface="Arimo"/>
                <a:sym typeface="Arimo"/>
              </a:rPr>
              <a:t>For example:</a:t>
            </a:r>
          </a:p>
          <a:p>
            <a:pPr algn="just">
              <a:lnSpc>
                <a:spcPts val="4478"/>
              </a:lnSpc>
            </a:pPr>
            <a:r>
              <a:rPr lang="en-US" sz="3198" dirty="0">
                <a:solidFill>
                  <a:srgbClr val="FFFFFF"/>
                </a:solidFill>
                <a:latin typeface="Arimo"/>
                <a:ea typeface="Arimo"/>
                <a:cs typeface="Arimo"/>
                <a:sym typeface="Arimo"/>
              </a:rPr>
              <a:t>      1) New hires or Interns</a:t>
            </a:r>
          </a:p>
          <a:p>
            <a:pPr algn="just">
              <a:lnSpc>
                <a:spcPts val="4478"/>
              </a:lnSpc>
            </a:pPr>
            <a:r>
              <a:rPr lang="en-US" sz="3198" dirty="0">
                <a:solidFill>
                  <a:srgbClr val="FFFFFF"/>
                </a:solidFill>
                <a:latin typeface="Arimo"/>
                <a:ea typeface="Arimo"/>
                <a:cs typeface="Arimo"/>
                <a:sym typeface="Arimo"/>
              </a:rPr>
              <a:t>      2) Telecommuter</a:t>
            </a:r>
          </a:p>
          <a:p>
            <a:pPr algn="just">
              <a:lnSpc>
                <a:spcPts val="4478"/>
              </a:lnSpc>
            </a:pPr>
            <a:r>
              <a:rPr lang="en-US" sz="3198" dirty="0">
                <a:solidFill>
                  <a:srgbClr val="FFFFFF"/>
                </a:solidFill>
                <a:latin typeface="Arimo"/>
                <a:ea typeface="Arimo"/>
                <a:cs typeface="Arimo"/>
                <a:sym typeface="Arimo"/>
              </a:rPr>
              <a:t>      3) Job seekers</a:t>
            </a:r>
          </a:p>
          <a:p>
            <a:pPr algn="just">
              <a:lnSpc>
                <a:spcPts val="4478"/>
              </a:lnSpc>
            </a:pPr>
            <a:r>
              <a:rPr lang="en-US" sz="3198" dirty="0">
                <a:solidFill>
                  <a:srgbClr val="FFFFFF"/>
                </a:solidFill>
                <a:latin typeface="Arimo"/>
                <a:ea typeface="Arimo"/>
                <a:cs typeface="Arimo"/>
                <a:sym typeface="Arimo"/>
              </a:rPr>
              <a:t>      4) Managers and Clients</a:t>
            </a:r>
          </a:p>
          <a:p>
            <a:pPr algn="just">
              <a:lnSpc>
                <a:spcPts val="4478"/>
              </a:lnSpc>
            </a:pPr>
            <a:r>
              <a:rPr lang="en-US" sz="3198" dirty="0">
                <a:solidFill>
                  <a:srgbClr val="FFFFFF"/>
                </a:solidFill>
                <a:latin typeface="Arimo"/>
                <a:ea typeface="Arimo"/>
                <a:cs typeface="Arimo"/>
                <a:sym typeface="Arimo"/>
              </a:rPr>
              <a:t>      5) Freelancers</a:t>
            </a:r>
          </a:p>
          <a:p>
            <a:pPr algn="just">
              <a:lnSpc>
                <a:spcPts val="4058"/>
              </a:lnSpc>
            </a:pPr>
            <a:endParaRPr lang="en-US" sz="3198" dirty="0">
              <a:solidFill>
                <a:srgbClr val="FFFFFF"/>
              </a:solidFill>
              <a:latin typeface="Arimo"/>
              <a:ea typeface="Arimo"/>
              <a:cs typeface="Arimo"/>
              <a:sym typeface="Arimo"/>
            </a:endParaRPr>
          </a:p>
          <a:p>
            <a:pPr algn="just">
              <a:lnSpc>
                <a:spcPts val="4058"/>
              </a:lnSpc>
            </a:pPr>
            <a:endParaRPr lang="en-US" sz="3198" dirty="0">
              <a:solidFill>
                <a:srgbClr val="FFFFFF"/>
              </a:solidFill>
              <a:latin typeface="Arimo"/>
              <a:ea typeface="Arimo"/>
              <a:cs typeface="Arimo"/>
              <a:sym typeface="Arimo"/>
            </a:endParaRPr>
          </a:p>
          <a:p>
            <a:pPr algn="just">
              <a:lnSpc>
                <a:spcPts val="4058"/>
              </a:lnSpc>
            </a:pPr>
            <a:endParaRPr lang="en-US" sz="3198" dirty="0">
              <a:solidFill>
                <a:srgbClr val="FFFFFF"/>
              </a:solidFill>
              <a:latin typeface="Arimo"/>
              <a:ea typeface="Arimo"/>
              <a:cs typeface="Arimo"/>
              <a:sym typeface="Arimo"/>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321253" y="3654822"/>
            <a:ext cx="3748059" cy="541409"/>
          </a:xfrm>
          <a:prstGeom prst="rect">
            <a:avLst/>
          </a:prstGeom>
        </p:spPr>
        <p:txBody>
          <a:bodyPr lIns="0" tIns="0" rIns="0" bIns="0" rtlCol="0" anchor="t">
            <a:spAutoFit/>
          </a:bodyPr>
          <a:lstStyle/>
          <a:p>
            <a:pPr marL="0" lvl="0" indent="0" algn="ctr">
              <a:lnSpc>
                <a:spcPts val="4434"/>
              </a:lnSpc>
              <a:spcBef>
                <a:spcPct val="0"/>
              </a:spcBef>
            </a:pPr>
            <a:r>
              <a:rPr lang="en-US" sz="3213" b="1">
                <a:solidFill>
                  <a:srgbClr val="051D40"/>
                </a:solidFill>
                <a:latin typeface="Canva Sans Bold"/>
                <a:ea typeface="Canva Sans Bold"/>
                <a:cs typeface="Canva Sans Bold"/>
                <a:sym typeface="Canva Sans Bold"/>
              </a:rPr>
              <a:t>Appropriateness</a:t>
            </a:r>
          </a:p>
        </p:txBody>
      </p:sp>
      <p:sp>
        <p:nvSpPr>
          <p:cNvPr id="18" name="TextBox 18"/>
          <p:cNvSpPr txBox="1"/>
          <p:nvPr/>
        </p:nvSpPr>
        <p:spPr>
          <a:xfrm>
            <a:off x="7574812" y="2433321"/>
            <a:ext cx="3132544" cy="611710"/>
          </a:xfrm>
          <a:prstGeom prst="rect">
            <a:avLst/>
          </a:prstGeom>
        </p:spPr>
        <p:txBody>
          <a:bodyPr lIns="0" tIns="0" rIns="0" bIns="0" rtlCol="0" anchor="t">
            <a:spAutoFit/>
          </a:bodyPr>
          <a:lstStyle/>
          <a:p>
            <a:pPr marL="0" lvl="0" indent="0" algn="ctr">
              <a:lnSpc>
                <a:spcPts val="5047"/>
              </a:lnSpc>
              <a:spcBef>
                <a:spcPct val="0"/>
              </a:spcBef>
            </a:pPr>
            <a:r>
              <a:rPr lang="en-US" sz="3657" b="1">
                <a:solidFill>
                  <a:srgbClr val="051D40"/>
                </a:solidFill>
                <a:latin typeface="Canva Sans Bold"/>
                <a:ea typeface="Canva Sans Bold"/>
                <a:cs typeface="Canva Sans Bold"/>
                <a:sym typeface="Canva Sans Bold"/>
              </a:rPr>
              <a:t>Composition</a:t>
            </a:r>
          </a:p>
        </p:txBody>
      </p:sp>
      <p:sp>
        <p:nvSpPr>
          <p:cNvPr id="19" name="TextBox 19"/>
          <p:cNvSpPr txBox="1"/>
          <p:nvPr/>
        </p:nvSpPr>
        <p:spPr>
          <a:xfrm>
            <a:off x="11388338" y="2246990"/>
            <a:ext cx="4526224" cy="595355"/>
          </a:xfrm>
          <a:prstGeom prst="rect">
            <a:avLst/>
          </a:prstGeom>
        </p:spPr>
        <p:txBody>
          <a:bodyPr lIns="0" tIns="0" rIns="0" bIns="0" rtlCol="0" anchor="t">
            <a:spAutoFit/>
          </a:bodyPr>
          <a:lstStyle/>
          <a:p>
            <a:pPr marL="0" lvl="0" indent="0" algn="l">
              <a:lnSpc>
                <a:spcPts val="2355"/>
              </a:lnSpc>
            </a:pPr>
            <a:r>
              <a:rPr lang="en-US" sz="1869">
                <a:solidFill>
                  <a:srgbClr val="FFFFFF"/>
                </a:solidFill>
                <a:latin typeface="Canva Sans"/>
                <a:ea typeface="Canva Sans"/>
                <a:cs typeface="Canva Sans"/>
                <a:sym typeface="Canva Sans"/>
              </a:rPr>
              <a:t>Crafting clear, concise, and well-structured emails.</a:t>
            </a:r>
          </a:p>
        </p:txBody>
      </p:sp>
      <p:sp>
        <p:nvSpPr>
          <p:cNvPr id="20" name="TextBox 20"/>
          <p:cNvSpPr txBox="1"/>
          <p:nvPr/>
        </p:nvSpPr>
        <p:spPr>
          <a:xfrm>
            <a:off x="8347593" y="4565433"/>
            <a:ext cx="2745282" cy="1089864"/>
          </a:xfrm>
          <a:prstGeom prst="rect">
            <a:avLst/>
          </a:prstGeom>
        </p:spPr>
        <p:txBody>
          <a:bodyPr lIns="0" tIns="0" rIns="0" bIns="0" rtlCol="0" anchor="t">
            <a:spAutoFit/>
          </a:bodyPr>
          <a:lstStyle/>
          <a:p>
            <a:pPr marL="0" lvl="0" indent="0" algn="ctr">
              <a:lnSpc>
                <a:spcPts val="4357"/>
              </a:lnSpc>
              <a:spcBef>
                <a:spcPct val="0"/>
              </a:spcBef>
            </a:pPr>
            <a:r>
              <a:rPr lang="en-US" sz="3157" b="1">
                <a:solidFill>
                  <a:srgbClr val="051D40"/>
                </a:solidFill>
                <a:latin typeface="Canva Sans Bold"/>
                <a:ea typeface="Canva Sans Bold"/>
                <a:cs typeface="Canva Sans Bold"/>
                <a:sym typeface="Canva Sans Bold"/>
              </a:rPr>
              <a:t>Recipient Management</a:t>
            </a:r>
          </a:p>
        </p:txBody>
      </p:sp>
      <p:sp>
        <p:nvSpPr>
          <p:cNvPr id="21" name="TextBox 2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Canva Sans Bold"/>
                <a:ea typeface="Canva Sans Bold"/>
                <a:cs typeface="Canva Sans Bold"/>
                <a:sym typeface="Canva Sans Bold"/>
              </a:rPr>
              <a:t>Timeliness</a:t>
            </a:r>
          </a:p>
        </p:txBody>
      </p:sp>
      <p:sp>
        <p:nvSpPr>
          <p:cNvPr id="22" name="TextBox 22"/>
          <p:cNvSpPr txBox="1"/>
          <p:nvPr/>
        </p:nvSpPr>
        <p:spPr>
          <a:xfrm>
            <a:off x="8432849" y="6951258"/>
            <a:ext cx="2745282" cy="1106628"/>
          </a:xfrm>
          <a:prstGeom prst="rect">
            <a:avLst/>
          </a:prstGeom>
        </p:spPr>
        <p:txBody>
          <a:bodyPr lIns="0" tIns="0" rIns="0" bIns="0" rtlCol="0" anchor="t">
            <a:spAutoFit/>
          </a:bodyPr>
          <a:lstStyle/>
          <a:p>
            <a:pPr marL="0" lvl="0" indent="0" algn="ctr">
              <a:lnSpc>
                <a:spcPts val="4495"/>
              </a:lnSpc>
              <a:spcBef>
                <a:spcPct val="0"/>
              </a:spcBef>
            </a:pPr>
            <a:r>
              <a:rPr lang="en-US" sz="3257" b="1">
                <a:solidFill>
                  <a:srgbClr val="051D40"/>
                </a:solidFill>
                <a:latin typeface="Canva Sans Bold"/>
                <a:ea typeface="Canva Sans Bold"/>
                <a:cs typeface="Canva Sans Bold"/>
                <a:sym typeface="Canva Sans Bold"/>
              </a:rPr>
              <a:t>Error Mitigation</a:t>
            </a:r>
          </a:p>
        </p:txBody>
      </p:sp>
      <p:sp>
        <p:nvSpPr>
          <p:cNvPr id="23" name="TextBox 23"/>
          <p:cNvSpPr txBox="1"/>
          <p:nvPr/>
        </p:nvSpPr>
        <p:spPr>
          <a:xfrm>
            <a:off x="1365636" y="3364096"/>
            <a:ext cx="4490889" cy="595355"/>
          </a:xfrm>
          <a:prstGeom prst="rect">
            <a:avLst/>
          </a:prstGeom>
        </p:spPr>
        <p:txBody>
          <a:bodyPr lIns="0" tIns="0" rIns="0" bIns="0" rtlCol="0" anchor="t">
            <a:spAutoFit/>
          </a:bodyPr>
          <a:lstStyle/>
          <a:p>
            <a:pPr marL="0" lvl="0" indent="0" algn="r">
              <a:lnSpc>
                <a:spcPts val="2355"/>
              </a:lnSpc>
            </a:pPr>
            <a:r>
              <a:rPr lang="en-US" sz="1869">
                <a:solidFill>
                  <a:srgbClr val="FFFFFF"/>
                </a:solidFill>
                <a:latin typeface="Canva Sans"/>
                <a:ea typeface="Canva Sans"/>
                <a:cs typeface="Canva Sans"/>
                <a:sym typeface="Canva Sans"/>
              </a:rPr>
              <a:t>Utilizing appropriate salutations, tone, and language.</a:t>
            </a:r>
          </a:p>
        </p:txBody>
      </p:sp>
      <p:sp>
        <p:nvSpPr>
          <p:cNvPr id="24" name="TextBox 24"/>
          <p:cNvSpPr txBox="1"/>
          <p:nvPr/>
        </p:nvSpPr>
        <p:spPr>
          <a:xfrm>
            <a:off x="12231507" y="5005664"/>
            <a:ext cx="4884918" cy="300080"/>
          </a:xfrm>
          <a:prstGeom prst="rect">
            <a:avLst/>
          </a:prstGeom>
        </p:spPr>
        <p:txBody>
          <a:bodyPr lIns="0" tIns="0" rIns="0" bIns="0" rtlCol="0" anchor="t">
            <a:spAutoFit/>
          </a:bodyPr>
          <a:lstStyle/>
          <a:p>
            <a:pPr marL="0" lvl="0" indent="0" algn="l">
              <a:lnSpc>
                <a:spcPts val="2355"/>
              </a:lnSpc>
            </a:pPr>
            <a:r>
              <a:rPr lang="en-US" sz="1869" dirty="0">
                <a:solidFill>
                  <a:srgbClr val="FFFFFF"/>
                </a:solidFill>
                <a:latin typeface="Canva Sans"/>
                <a:ea typeface="Canva Sans"/>
                <a:cs typeface="Canva Sans"/>
                <a:sym typeface="Canva Sans"/>
              </a:rPr>
              <a:t>Properly using CC and BCC features.</a:t>
            </a:r>
          </a:p>
        </p:txBody>
      </p:sp>
      <p:sp>
        <p:nvSpPr>
          <p:cNvPr id="25" name="TextBox 25"/>
          <p:cNvSpPr txBox="1"/>
          <p:nvPr/>
        </p:nvSpPr>
        <p:spPr>
          <a:xfrm>
            <a:off x="1949758" y="5731651"/>
            <a:ext cx="4656045" cy="595355"/>
          </a:xfrm>
          <a:prstGeom prst="rect">
            <a:avLst/>
          </a:prstGeom>
        </p:spPr>
        <p:txBody>
          <a:bodyPr lIns="0" tIns="0" rIns="0" bIns="0" rtlCol="0" anchor="t">
            <a:spAutoFit/>
          </a:bodyPr>
          <a:lstStyle/>
          <a:p>
            <a:pPr marL="0" lvl="0" indent="0" algn="r">
              <a:lnSpc>
                <a:spcPts val="2355"/>
              </a:lnSpc>
            </a:pPr>
            <a:r>
              <a:rPr lang="en-US" sz="1869">
                <a:solidFill>
                  <a:srgbClr val="FFFFFF"/>
                </a:solidFill>
                <a:latin typeface="Canva Sans"/>
                <a:ea typeface="Canva Sans"/>
                <a:cs typeface="Canva Sans"/>
                <a:sym typeface="Canva Sans"/>
              </a:rPr>
              <a:t>Recognizing the importance of timely responses and follow-ups.</a:t>
            </a:r>
          </a:p>
        </p:txBody>
      </p:sp>
      <p:sp>
        <p:nvSpPr>
          <p:cNvPr id="26" name="TextBox 26"/>
          <p:cNvSpPr txBox="1"/>
          <p:nvPr/>
        </p:nvSpPr>
        <p:spPr>
          <a:xfrm>
            <a:off x="12019716" y="6975653"/>
            <a:ext cx="4500162" cy="890630"/>
          </a:xfrm>
          <a:prstGeom prst="rect">
            <a:avLst/>
          </a:prstGeom>
        </p:spPr>
        <p:txBody>
          <a:bodyPr lIns="0" tIns="0" rIns="0" bIns="0" rtlCol="0" anchor="t">
            <a:spAutoFit/>
          </a:bodyPr>
          <a:lstStyle/>
          <a:p>
            <a:pPr marL="0" lvl="0" indent="0" algn="l">
              <a:lnSpc>
                <a:spcPts val="2355"/>
              </a:lnSpc>
            </a:pPr>
            <a:r>
              <a:rPr lang="en-US" sz="1869">
                <a:solidFill>
                  <a:srgbClr val="FFFFFF"/>
                </a:solidFill>
                <a:latin typeface="Canva Sans"/>
                <a:ea typeface="Canva Sans"/>
                <a:cs typeface="Canva Sans"/>
                <a:sym typeface="Canva Sans"/>
              </a:rPr>
              <a:t>Avoiding common email mistakes such as typos, informal language, and improper formatting.</a:t>
            </a:r>
          </a:p>
        </p:txBody>
      </p:sp>
      <p:sp>
        <p:nvSpPr>
          <p:cNvPr id="27" name="Freeform 27"/>
          <p:cNvSpPr/>
          <p:nvPr/>
        </p:nvSpPr>
        <p:spPr>
          <a:xfrm>
            <a:off x="-269107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2971799" y="697067"/>
            <a:ext cx="12344401" cy="1070589"/>
          </a:xfrm>
          <a:prstGeom prst="rect">
            <a:avLst/>
          </a:prstGeom>
        </p:spPr>
        <p:txBody>
          <a:bodyPr lIns="0" tIns="0" rIns="0" bIns="0" rtlCol="0" anchor="t">
            <a:spAutoFit/>
          </a:bodyPr>
          <a:lstStyle/>
          <a:p>
            <a:pPr algn="ctr">
              <a:lnSpc>
                <a:spcPts val="8716"/>
              </a:lnSpc>
              <a:spcBef>
                <a:spcPct val="0"/>
              </a:spcBef>
            </a:pPr>
            <a:r>
              <a:rPr lang="en-US" sz="6225" dirty="0">
                <a:solidFill>
                  <a:srgbClr val="FFFFFF"/>
                </a:solidFill>
                <a:latin typeface="Canva Sans"/>
                <a:ea typeface="Canva Sans"/>
                <a:cs typeface="Canva Sans"/>
                <a:sym typeface="Canva Sans"/>
              </a:rPr>
              <a:t>Level of </a:t>
            </a:r>
            <a:r>
              <a:rPr lang="en-US" sz="6225" dirty="0" err="1">
                <a:solidFill>
                  <a:srgbClr val="FFFFFF"/>
                </a:solidFill>
                <a:latin typeface="Canva Sans"/>
                <a:ea typeface="Canva Sans"/>
                <a:cs typeface="Canva Sans"/>
                <a:sym typeface="Canva Sans"/>
              </a:rPr>
              <a:t>preformance</a:t>
            </a:r>
            <a:r>
              <a:rPr lang="en-US" sz="6225" dirty="0">
                <a:solidFill>
                  <a:srgbClr val="FFFFFF"/>
                </a:solidFill>
                <a:latin typeface="Canva Sans"/>
                <a:ea typeface="Canva Sans"/>
                <a:cs typeface="Canva Sans"/>
                <a:sym typeface="Canva Sans"/>
              </a:rPr>
              <a:t> desired</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1C9"/>
        </a:solidFill>
        <a:effectLst/>
      </p:bgPr>
    </p:bg>
    <p:spTree>
      <p:nvGrpSpPr>
        <p:cNvPr id="1" name=""/>
        <p:cNvGrpSpPr/>
        <p:nvPr/>
      </p:nvGrpSpPr>
      <p:grpSpPr>
        <a:xfrm>
          <a:off x="0" y="0"/>
          <a:ext cx="0" cy="0"/>
          <a:chOff x="0" y="0"/>
          <a:chExt cx="0" cy="0"/>
        </a:xfrm>
      </p:grpSpPr>
      <p:grpSp>
        <p:nvGrpSpPr>
          <p:cNvPr id="2" name="Group 2"/>
          <p:cNvGrpSpPr/>
          <p:nvPr/>
        </p:nvGrpSpPr>
        <p:grpSpPr>
          <a:xfrm>
            <a:off x="-284668" y="-478623"/>
            <a:ext cx="19639468" cy="5698323"/>
            <a:chOff x="0" y="0"/>
            <a:chExt cx="5172535" cy="1500793"/>
          </a:xfrm>
        </p:grpSpPr>
        <p:sp>
          <p:nvSpPr>
            <p:cNvPr id="3" name="Freeform 3"/>
            <p:cNvSpPr/>
            <p:nvPr/>
          </p:nvSpPr>
          <p:spPr>
            <a:xfrm>
              <a:off x="0" y="0"/>
              <a:ext cx="5172535" cy="1500793"/>
            </a:xfrm>
            <a:custGeom>
              <a:avLst/>
              <a:gdLst/>
              <a:ahLst/>
              <a:cxnLst/>
              <a:rect l="l" t="t" r="r" b="b"/>
              <a:pathLst>
                <a:path w="5172535" h="1500793">
                  <a:moveTo>
                    <a:pt x="0" y="0"/>
                  </a:moveTo>
                  <a:lnTo>
                    <a:pt x="5172535" y="0"/>
                  </a:lnTo>
                  <a:lnTo>
                    <a:pt x="5172535" y="1500793"/>
                  </a:lnTo>
                  <a:lnTo>
                    <a:pt x="0" y="1500793"/>
                  </a:lnTo>
                  <a:close/>
                </a:path>
              </a:pathLst>
            </a:custGeom>
            <a:solidFill>
              <a:srgbClr val="FFFFFF"/>
            </a:solidFill>
          </p:spPr>
          <p:txBody>
            <a:bodyPr/>
            <a:lstStyle/>
            <a:p>
              <a:endParaRPr lang="en-US"/>
            </a:p>
          </p:txBody>
        </p:sp>
        <p:sp>
          <p:nvSpPr>
            <p:cNvPr id="4" name="TextBox 4"/>
            <p:cNvSpPr txBox="1"/>
            <p:nvPr/>
          </p:nvSpPr>
          <p:spPr>
            <a:xfrm>
              <a:off x="0" y="-47625"/>
              <a:ext cx="5172535" cy="1548418"/>
            </a:xfrm>
            <a:prstGeom prst="rect">
              <a:avLst/>
            </a:prstGeom>
          </p:spPr>
          <p:txBody>
            <a:bodyPr lIns="50800" tIns="50800" rIns="50800" bIns="50800" rtlCol="0" anchor="ctr"/>
            <a:lstStyle/>
            <a:p>
              <a:pPr algn="ctr">
                <a:lnSpc>
                  <a:spcPts val="2659"/>
                </a:lnSpc>
              </a:pPr>
              <a:r>
                <a:rPr lang="en-US" sz="1899">
                  <a:solidFill>
                    <a:srgbClr val="FFFFFF"/>
                  </a:solidFill>
                  <a:latin typeface="Arimo"/>
                  <a:ea typeface="Arimo"/>
                  <a:cs typeface="Arimo"/>
                  <a:sym typeface="Arimo"/>
                </a:rPr>
                <a:t> </a:t>
              </a:r>
            </a:p>
          </p:txBody>
        </p:sp>
      </p:grpSp>
      <p:sp>
        <p:nvSpPr>
          <p:cNvPr id="5" name="Freeform 5"/>
          <p:cNvSpPr/>
          <p:nvPr/>
        </p:nvSpPr>
        <p:spPr>
          <a:xfrm>
            <a:off x="-281827" y="-1579357"/>
            <a:ext cx="19484227" cy="12835235"/>
          </a:xfrm>
          <a:custGeom>
            <a:avLst/>
            <a:gdLst/>
            <a:ahLst/>
            <a:cxnLst/>
            <a:rect l="l" t="t" r="r" b="b"/>
            <a:pathLst>
              <a:path w="19484227" h="12835235">
                <a:moveTo>
                  <a:pt x="0" y="0"/>
                </a:moveTo>
                <a:lnTo>
                  <a:pt x="19484227" y="0"/>
                </a:lnTo>
                <a:lnTo>
                  <a:pt x="19484227" y="12835234"/>
                </a:lnTo>
                <a:lnTo>
                  <a:pt x="0" y="12835234"/>
                </a:lnTo>
                <a:lnTo>
                  <a:pt x="0" y="0"/>
                </a:lnTo>
                <a:close/>
              </a:path>
            </a:pathLst>
          </a:custGeom>
          <a:blipFill>
            <a:blip r:embed="rId2">
              <a:alphaModFix amt="19999"/>
            </a:blip>
            <a:stretch>
              <a:fillRect/>
            </a:stretch>
          </a:blipFill>
        </p:spPr>
        <p:txBody>
          <a:bodyPr/>
          <a:lstStyle/>
          <a:p>
            <a:endParaRPr lang="en-US"/>
          </a:p>
        </p:txBody>
      </p:sp>
      <p:sp>
        <p:nvSpPr>
          <p:cNvPr id="6" name="Freeform 6"/>
          <p:cNvSpPr/>
          <p:nvPr/>
        </p:nvSpPr>
        <p:spPr>
          <a:xfrm>
            <a:off x="331708" y="2373488"/>
            <a:ext cx="1883583" cy="515631"/>
          </a:xfrm>
          <a:custGeom>
            <a:avLst/>
            <a:gdLst/>
            <a:ahLst/>
            <a:cxnLst/>
            <a:rect l="l" t="t" r="r" b="b"/>
            <a:pathLst>
              <a:path w="1883583" h="515631">
                <a:moveTo>
                  <a:pt x="0" y="0"/>
                </a:moveTo>
                <a:lnTo>
                  <a:pt x="1883582" y="0"/>
                </a:lnTo>
                <a:lnTo>
                  <a:pt x="1883582" y="515631"/>
                </a:lnTo>
                <a:lnTo>
                  <a:pt x="0" y="5156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1057303" y="5147584"/>
            <a:ext cx="7230697" cy="5139416"/>
          </a:xfrm>
          <a:custGeom>
            <a:avLst/>
            <a:gdLst/>
            <a:ahLst/>
            <a:cxnLst/>
            <a:rect l="l" t="t" r="r" b="b"/>
            <a:pathLst>
              <a:path w="7230697" h="5139416">
                <a:moveTo>
                  <a:pt x="0" y="0"/>
                </a:moveTo>
                <a:lnTo>
                  <a:pt x="7230697" y="0"/>
                </a:lnTo>
                <a:lnTo>
                  <a:pt x="7230697" y="5139416"/>
                </a:lnTo>
                <a:lnTo>
                  <a:pt x="0" y="5139416"/>
                </a:lnTo>
                <a:lnTo>
                  <a:pt x="0" y="0"/>
                </a:lnTo>
                <a:close/>
              </a:path>
            </a:pathLst>
          </a:custGeom>
          <a:blipFill>
            <a:blip r:embed="rId5"/>
            <a:stretch>
              <a:fillRect t="-6022" b="-2661"/>
            </a:stretch>
          </a:blipFill>
        </p:spPr>
        <p:txBody>
          <a:bodyPr/>
          <a:lstStyle/>
          <a:p>
            <a:endParaRPr lang="en-US"/>
          </a:p>
        </p:txBody>
      </p:sp>
      <p:sp>
        <p:nvSpPr>
          <p:cNvPr id="8" name="TextBox 8"/>
          <p:cNvSpPr txBox="1"/>
          <p:nvPr/>
        </p:nvSpPr>
        <p:spPr>
          <a:xfrm>
            <a:off x="467995" y="380154"/>
            <a:ext cx="13803976" cy="1109767"/>
          </a:xfrm>
          <a:prstGeom prst="rect">
            <a:avLst/>
          </a:prstGeom>
        </p:spPr>
        <p:txBody>
          <a:bodyPr lIns="0" tIns="0" rIns="0" bIns="0" rtlCol="0" anchor="t">
            <a:spAutoFit/>
          </a:bodyPr>
          <a:lstStyle/>
          <a:p>
            <a:pPr algn="ctr">
              <a:lnSpc>
                <a:spcPts val="9181"/>
              </a:lnSpc>
              <a:spcBef>
                <a:spcPct val="0"/>
              </a:spcBef>
            </a:pPr>
            <a:r>
              <a:rPr lang="en-US" sz="6558">
                <a:solidFill>
                  <a:srgbClr val="325084"/>
                </a:solidFill>
                <a:latin typeface="Canva Sans"/>
                <a:ea typeface="Canva Sans"/>
                <a:cs typeface="Canva Sans"/>
                <a:sym typeface="Canva Sans"/>
              </a:rPr>
              <a:t>What is inappropriate Netiquette?</a:t>
            </a:r>
          </a:p>
        </p:txBody>
      </p:sp>
      <p:sp>
        <p:nvSpPr>
          <p:cNvPr id="9" name="TextBox 9"/>
          <p:cNvSpPr txBox="1"/>
          <p:nvPr/>
        </p:nvSpPr>
        <p:spPr>
          <a:xfrm>
            <a:off x="2424950" y="2218138"/>
            <a:ext cx="15579775" cy="663995"/>
          </a:xfrm>
          <a:prstGeom prst="rect">
            <a:avLst/>
          </a:prstGeom>
        </p:spPr>
        <p:txBody>
          <a:bodyPr lIns="0" tIns="0" rIns="0" bIns="0" rtlCol="0" anchor="t">
            <a:spAutoFit/>
          </a:bodyPr>
          <a:lstStyle/>
          <a:p>
            <a:pPr algn="l">
              <a:lnSpc>
                <a:spcPts val="5401"/>
              </a:lnSpc>
            </a:pPr>
            <a:r>
              <a:rPr lang="en-US" sz="3858">
                <a:solidFill>
                  <a:srgbClr val="325084"/>
                </a:solidFill>
                <a:latin typeface="Canva Sans"/>
                <a:ea typeface="Canva Sans"/>
                <a:cs typeface="Canva Sans"/>
                <a:sym typeface="Canva Sans"/>
              </a:rPr>
              <a:t>T</a:t>
            </a:r>
            <a:r>
              <a:rPr lang="en-US" sz="3858" b="1">
                <a:solidFill>
                  <a:srgbClr val="325084"/>
                </a:solidFill>
                <a:latin typeface="Canva Sans Medium"/>
                <a:ea typeface="Canva Sans Medium"/>
                <a:cs typeface="Canva Sans Medium"/>
                <a:sym typeface="Canva Sans Medium"/>
              </a:rPr>
              <a:t>he use of poor manners or language when communicating online</a:t>
            </a:r>
          </a:p>
        </p:txBody>
      </p:sp>
      <p:sp>
        <p:nvSpPr>
          <p:cNvPr id="10" name="TextBox 10"/>
          <p:cNvSpPr txBox="1"/>
          <p:nvPr/>
        </p:nvSpPr>
        <p:spPr>
          <a:xfrm>
            <a:off x="197709" y="5537215"/>
            <a:ext cx="9806320" cy="3979786"/>
          </a:xfrm>
          <a:prstGeom prst="rect">
            <a:avLst/>
          </a:prstGeom>
        </p:spPr>
        <p:txBody>
          <a:bodyPr lIns="0" tIns="0" rIns="0" bIns="0" rtlCol="0" anchor="t">
            <a:spAutoFit/>
          </a:bodyPr>
          <a:lstStyle/>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Not responding on time</a:t>
            </a:r>
          </a:p>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Using coarse language</a:t>
            </a:r>
          </a:p>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Ignoring people</a:t>
            </a:r>
          </a:p>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Sending inappropriate links or photos</a:t>
            </a:r>
          </a:p>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Spamming</a:t>
            </a:r>
          </a:p>
          <a:p>
            <a:pPr marL="821505" lvl="1" indent="-410753" algn="l">
              <a:lnSpc>
                <a:spcPts val="5327"/>
              </a:lnSpc>
              <a:buFont typeface="Arial"/>
              <a:buChar char="•"/>
            </a:pPr>
            <a:r>
              <a:rPr lang="en-US" sz="3805">
                <a:solidFill>
                  <a:srgbClr val="FFFFFF"/>
                </a:solidFill>
                <a:latin typeface="Canva Sans"/>
                <a:ea typeface="Canva Sans"/>
                <a:cs typeface="Canva Sans"/>
                <a:sym typeface="Canva Sans"/>
              </a:rPr>
              <a:t>Sending inappropriate links or photos</a:t>
            </a:r>
          </a:p>
        </p:txBody>
      </p:sp>
      <p:sp>
        <p:nvSpPr>
          <p:cNvPr id="11" name="TextBox 11"/>
          <p:cNvSpPr txBox="1"/>
          <p:nvPr/>
        </p:nvSpPr>
        <p:spPr>
          <a:xfrm>
            <a:off x="263247" y="4372074"/>
            <a:ext cx="2826425" cy="771426"/>
          </a:xfrm>
          <a:prstGeom prst="rect">
            <a:avLst/>
          </a:prstGeom>
        </p:spPr>
        <p:txBody>
          <a:bodyPr lIns="0" tIns="0" rIns="0" bIns="0" rtlCol="0" anchor="t">
            <a:spAutoFit/>
          </a:bodyPr>
          <a:lstStyle/>
          <a:p>
            <a:pPr algn="ctr">
              <a:lnSpc>
                <a:spcPts val="6331"/>
              </a:lnSpc>
              <a:spcBef>
                <a:spcPct val="0"/>
              </a:spcBef>
            </a:pPr>
            <a:r>
              <a:rPr lang="en-US" sz="4587">
                <a:solidFill>
                  <a:srgbClr val="6C8CC6"/>
                </a:solidFill>
                <a:latin typeface="Canva Sans"/>
                <a:ea typeface="Canva Sans"/>
                <a:cs typeface="Canva Sans"/>
                <a:sym typeface="Canva Sans"/>
              </a:rPr>
              <a:t>Examples: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4A8D"/>
        </a:solidFill>
        <a:effectLst/>
      </p:bgPr>
    </p:bg>
    <p:spTree>
      <p:nvGrpSpPr>
        <p:cNvPr id="1" name=""/>
        <p:cNvGrpSpPr/>
        <p:nvPr/>
      </p:nvGrpSpPr>
      <p:grpSpPr>
        <a:xfrm>
          <a:off x="0" y="0"/>
          <a:ext cx="0" cy="0"/>
          <a:chOff x="0" y="0"/>
          <a:chExt cx="0" cy="0"/>
        </a:xfrm>
      </p:grpSpPr>
      <p:sp>
        <p:nvSpPr>
          <p:cNvPr id="2" name="Freeform 2"/>
          <p:cNvSpPr/>
          <p:nvPr/>
        </p:nvSpPr>
        <p:spPr>
          <a:xfrm>
            <a:off x="16537459" y="-1299795"/>
            <a:ext cx="2891099" cy="5555874"/>
          </a:xfrm>
          <a:custGeom>
            <a:avLst/>
            <a:gdLst/>
            <a:ahLst/>
            <a:cxnLst/>
            <a:rect l="l" t="t" r="r" b="b"/>
            <a:pathLst>
              <a:path w="2891099" h="5555874">
                <a:moveTo>
                  <a:pt x="0" y="0"/>
                </a:moveTo>
                <a:lnTo>
                  <a:pt x="2891098" y="0"/>
                </a:lnTo>
                <a:lnTo>
                  <a:pt x="2891098" y="5555873"/>
                </a:lnTo>
                <a:lnTo>
                  <a:pt x="0" y="5555873"/>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1140557" y="-819359"/>
            <a:ext cx="2891099" cy="5555874"/>
          </a:xfrm>
          <a:custGeom>
            <a:avLst/>
            <a:gdLst/>
            <a:ahLst/>
            <a:cxnLst/>
            <a:rect l="l" t="t" r="r" b="b"/>
            <a:pathLst>
              <a:path w="2891099" h="5555874">
                <a:moveTo>
                  <a:pt x="2891098" y="0"/>
                </a:moveTo>
                <a:lnTo>
                  <a:pt x="0" y="0"/>
                </a:lnTo>
                <a:lnTo>
                  <a:pt x="0" y="5555874"/>
                </a:lnTo>
                <a:lnTo>
                  <a:pt x="2891098" y="5555874"/>
                </a:lnTo>
                <a:lnTo>
                  <a:pt x="2891098" y="0"/>
                </a:lnTo>
                <a:close/>
              </a:path>
            </a:pathLst>
          </a:custGeom>
          <a:blipFill>
            <a:blip r:embed="rId2"/>
            <a:stretch>
              <a:fillRect/>
            </a:stretch>
          </a:blipFill>
        </p:spPr>
        <p:txBody>
          <a:bodyPr/>
          <a:lstStyle/>
          <a:p>
            <a:endParaRPr lang="en-US"/>
          </a:p>
        </p:txBody>
      </p:sp>
      <p:sp>
        <p:nvSpPr>
          <p:cNvPr id="4" name="Freeform 4"/>
          <p:cNvSpPr/>
          <p:nvPr/>
        </p:nvSpPr>
        <p:spPr>
          <a:xfrm>
            <a:off x="10295573" y="4523788"/>
            <a:ext cx="7992427" cy="5964348"/>
          </a:xfrm>
          <a:custGeom>
            <a:avLst/>
            <a:gdLst/>
            <a:ahLst/>
            <a:cxnLst/>
            <a:rect l="l" t="t" r="r" b="b"/>
            <a:pathLst>
              <a:path w="7992427" h="5964348">
                <a:moveTo>
                  <a:pt x="0" y="0"/>
                </a:moveTo>
                <a:lnTo>
                  <a:pt x="7992427" y="0"/>
                </a:lnTo>
                <a:lnTo>
                  <a:pt x="7992427" y="5964348"/>
                </a:lnTo>
                <a:lnTo>
                  <a:pt x="0" y="5964348"/>
                </a:lnTo>
                <a:lnTo>
                  <a:pt x="0" y="0"/>
                </a:lnTo>
                <a:close/>
              </a:path>
            </a:pathLst>
          </a:custGeom>
          <a:blipFill>
            <a:blip r:embed="rId3">
              <a:alphaModFix amt="44999"/>
            </a:blip>
            <a:stretch>
              <a:fillRect/>
            </a:stretch>
          </a:blipFill>
        </p:spPr>
        <p:txBody>
          <a:bodyPr/>
          <a:lstStyle/>
          <a:p>
            <a:endParaRPr lang="en-US"/>
          </a:p>
        </p:txBody>
      </p:sp>
      <p:sp>
        <p:nvSpPr>
          <p:cNvPr id="5" name="TextBox 5"/>
          <p:cNvSpPr txBox="1"/>
          <p:nvPr/>
        </p:nvSpPr>
        <p:spPr>
          <a:xfrm>
            <a:off x="10919487" y="2124973"/>
            <a:ext cx="5780230" cy="2487717"/>
          </a:xfrm>
          <a:prstGeom prst="rect">
            <a:avLst/>
          </a:prstGeom>
        </p:spPr>
        <p:txBody>
          <a:bodyPr lIns="0" tIns="0" rIns="0" bIns="0" rtlCol="0" anchor="t">
            <a:spAutoFit/>
          </a:bodyPr>
          <a:lstStyle/>
          <a:p>
            <a:pPr algn="ctr">
              <a:lnSpc>
                <a:spcPts val="9881"/>
              </a:lnSpc>
            </a:pPr>
            <a:r>
              <a:rPr lang="en-US" sz="7058">
                <a:solidFill>
                  <a:srgbClr val="FFFFFF"/>
                </a:solidFill>
                <a:latin typeface="Arimo"/>
                <a:ea typeface="Arimo"/>
                <a:cs typeface="Arimo"/>
                <a:sym typeface="Arimo"/>
              </a:rPr>
              <a:t>Root cause of </a:t>
            </a:r>
          </a:p>
          <a:p>
            <a:pPr algn="ctr">
              <a:lnSpc>
                <a:spcPts val="9881"/>
              </a:lnSpc>
              <a:spcBef>
                <a:spcPct val="0"/>
              </a:spcBef>
            </a:pPr>
            <a:r>
              <a:rPr lang="en-US" sz="7058">
                <a:solidFill>
                  <a:srgbClr val="FFFFFF"/>
                </a:solidFill>
                <a:latin typeface="Arimo"/>
                <a:ea typeface="Arimo"/>
                <a:cs typeface="Arimo"/>
                <a:sym typeface="Arimo"/>
              </a:rPr>
              <a:t>learning gap</a:t>
            </a:r>
          </a:p>
        </p:txBody>
      </p:sp>
      <p:grpSp>
        <p:nvGrpSpPr>
          <p:cNvPr id="6" name="Group 6"/>
          <p:cNvGrpSpPr/>
          <p:nvPr/>
        </p:nvGrpSpPr>
        <p:grpSpPr>
          <a:xfrm>
            <a:off x="2050551" y="2017144"/>
            <a:ext cx="4318592" cy="2314141"/>
            <a:chOff x="0" y="0"/>
            <a:chExt cx="5526715" cy="2883646"/>
          </a:xfrm>
        </p:grpSpPr>
        <p:grpSp>
          <p:nvGrpSpPr>
            <p:cNvPr id="7" name="Group 7"/>
            <p:cNvGrpSpPr/>
            <p:nvPr/>
          </p:nvGrpSpPr>
          <p:grpSpPr>
            <a:xfrm>
              <a:off x="0" y="0"/>
              <a:ext cx="5526715" cy="2883646"/>
              <a:chOff x="0" y="0"/>
              <a:chExt cx="1091697" cy="569609"/>
            </a:xfrm>
          </p:grpSpPr>
          <p:sp>
            <p:nvSpPr>
              <p:cNvPr id="8" name="Freeform 8"/>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solidFill>
                <a:srgbClr val="FF24CF">
                  <a:alpha val="29804"/>
                </a:srgbClr>
              </a:solidFill>
            </p:spPr>
            <p:txBody>
              <a:bodyPr/>
              <a:lstStyle/>
              <a:p>
                <a:endParaRPr lang="en-US"/>
              </a:p>
            </p:txBody>
          </p:sp>
          <p:sp>
            <p:nvSpPr>
              <p:cNvPr id="9" name="TextBox 9"/>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nvGrpSpPr>
            <p:cNvPr id="10" name="Group 10"/>
            <p:cNvGrpSpPr/>
            <p:nvPr/>
          </p:nvGrpSpPr>
          <p:grpSpPr>
            <a:xfrm>
              <a:off x="0" y="0"/>
              <a:ext cx="5526715" cy="2883646"/>
              <a:chOff x="0" y="0"/>
              <a:chExt cx="1091697" cy="569609"/>
            </a:xfrm>
          </p:grpSpPr>
          <p:sp>
            <p:nvSpPr>
              <p:cNvPr id="11" name="Freeform 11"/>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gradFill rotWithShape="1">
                <a:gsLst>
                  <a:gs pos="0">
                    <a:srgbClr val="4874B0">
                      <a:alpha val="100000"/>
                    </a:srgbClr>
                  </a:gs>
                  <a:gs pos="100000">
                    <a:srgbClr val="053371">
                      <a:alpha val="100000"/>
                    </a:srgbClr>
                  </a:gs>
                </a:gsLst>
                <a:path path="circle">
                  <a:fillToRect r="100000" b="100000"/>
                </a:path>
                <a:tileRect l="-100000" t="-100000"/>
              </a:gradFill>
              <a:ln w="47625" cap="rnd">
                <a:solidFill>
                  <a:srgbClr val="FFFFFF"/>
                </a:solidFill>
                <a:prstDash val="solid"/>
                <a:round/>
              </a:ln>
            </p:spPr>
            <p:txBody>
              <a:bodyPr/>
              <a:lstStyle/>
              <a:p>
                <a:endParaRPr lang="en-US"/>
              </a:p>
            </p:txBody>
          </p:sp>
          <p:sp>
            <p:nvSpPr>
              <p:cNvPr id="12" name="TextBox 12"/>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sp>
        <p:nvSpPr>
          <p:cNvPr id="13" name="TextBox 13"/>
          <p:cNvSpPr txBox="1"/>
          <p:nvPr/>
        </p:nvSpPr>
        <p:spPr>
          <a:xfrm>
            <a:off x="2050551" y="2233144"/>
            <a:ext cx="4145036" cy="369088"/>
          </a:xfrm>
          <a:prstGeom prst="rect">
            <a:avLst/>
          </a:prstGeom>
        </p:spPr>
        <p:txBody>
          <a:bodyPr lIns="0" tIns="0" rIns="0" bIns="0" rtlCol="0" anchor="t">
            <a:spAutoFit/>
          </a:bodyPr>
          <a:lstStyle/>
          <a:p>
            <a:pPr algn="ctr">
              <a:lnSpc>
                <a:spcPts val="3019"/>
              </a:lnSpc>
              <a:spcBef>
                <a:spcPct val="0"/>
              </a:spcBef>
            </a:pPr>
            <a:r>
              <a:rPr lang="en-US" sz="2187" b="1">
                <a:solidFill>
                  <a:srgbClr val="FFFFFF"/>
                </a:solidFill>
                <a:latin typeface="Canva Sans Bold"/>
                <a:ea typeface="Canva Sans Bold"/>
                <a:cs typeface="Canva Sans Bold"/>
                <a:sym typeface="Canva Sans Bold"/>
              </a:rPr>
              <a:t>Cultural differences</a:t>
            </a:r>
          </a:p>
        </p:txBody>
      </p:sp>
      <p:sp>
        <p:nvSpPr>
          <p:cNvPr id="14" name="TextBox 14"/>
          <p:cNvSpPr txBox="1"/>
          <p:nvPr/>
        </p:nvSpPr>
        <p:spPr>
          <a:xfrm>
            <a:off x="2126267" y="2641234"/>
            <a:ext cx="4069320" cy="1583062"/>
          </a:xfrm>
          <a:prstGeom prst="rect">
            <a:avLst/>
          </a:prstGeom>
        </p:spPr>
        <p:txBody>
          <a:bodyPr wrap="square" lIns="0" tIns="0" rIns="0" bIns="0" rtlCol="0" anchor="t">
            <a:spAutoFit/>
          </a:bodyPr>
          <a:lstStyle/>
          <a:p>
            <a:pPr algn="ctr">
              <a:lnSpc>
                <a:spcPts val="2509"/>
              </a:lnSpc>
              <a:spcBef>
                <a:spcPct val="0"/>
              </a:spcBef>
            </a:pPr>
            <a:r>
              <a:rPr lang="en-US" sz="1820" dirty="0">
                <a:solidFill>
                  <a:srgbClr val="FFFFFF"/>
                </a:solidFill>
                <a:effectLst/>
                <a:latin typeface="Canva Sans" panose="020B0604020202020204" charset="0"/>
              </a:rPr>
              <a:t>In South-East Asian cultures, making eye contact with individuals of the opposite sex, authority figures, or elders may be viewed as disrespectful or unsuitable.</a:t>
            </a:r>
            <a:endParaRPr lang="en-US" sz="1818" dirty="0">
              <a:solidFill>
                <a:srgbClr val="FFFFFF"/>
              </a:solidFill>
              <a:latin typeface="Canva Sans"/>
              <a:ea typeface="Canva Sans"/>
              <a:cs typeface="Canva Sans"/>
              <a:sym typeface="Canva Sans"/>
            </a:endParaRPr>
          </a:p>
        </p:txBody>
      </p:sp>
      <p:grpSp>
        <p:nvGrpSpPr>
          <p:cNvPr id="15" name="Group 15"/>
          <p:cNvGrpSpPr/>
          <p:nvPr/>
        </p:nvGrpSpPr>
        <p:grpSpPr>
          <a:xfrm>
            <a:off x="6543222" y="4243108"/>
            <a:ext cx="4318592" cy="2314141"/>
            <a:chOff x="0" y="0"/>
            <a:chExt cx="5526715" cy="2883646"/>
          </a:xfrm>
        </p:grpSpPr>
        <p:grpSp>
          <p:nvGrpSpPr>
            <p:cNvPr id="16" name="Group 16"/>
            <p:cNvGrpSpPr/>
            <p:nvPr/>
          </p:nvGrpSpPr>
          <p:grpSpPr>
            <a:xfrm>
              <a:off x="0" y="0"/>
              <a:ext cx="5526715" cy="2883646"/>
              <a:chOff x="0" y="0"/>
              <a:chExt cx="1091697" cy="569609"/>
            </a:xfrm>
          </p:grpSpPr>
          <p:sp>
            <p:nvSpPr>
              <p:cNvPr id="17" name="Freeform 17"/>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solidFill>
                <a:srgbClr val="30E3FF">
                  <a:alpha val="29804"/>
                </a:srgbClr>
              </a:solidFill>
            </p:spPr>
            <p:txBody>
              <a:bodyPr/>
              <a:lstStyle/>
              <a:p>
                <a:endParaRPr lang="en-US"/>
              </a:p>
            </p:txBody>
          </p:sp>
          <p:sp>
            <p:nvSpPr>
              <p:cNvPr id="18" name="TextBox 18"/>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nvGrpSpPr>
            <p:cNvPr id="19" name="Group 19"/>
            <p:cNvGrpSpPr/>
            <p:nvPr/>
          </p:nvGrpSpPr>
          <p:grpSpPr>
            <a:xfrm>
              <a:off x="0" y="0"/>
              <a:ext cx="5526715" cy="2883646"/>
              <a:chOff x="0" y="0"/>
              <a:chExt cx="1091697" cy="569609"/>
            </a:xfrm>
          </p:grpSpPr>
          <p:sp>
            <p:nvSpPr>
              <p:cNvPr id="20" name="Freeform 20"/>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gradFill rotWithShape="1">
                <a:gsLst>
                  <a:gs pos="0">
                    <a:srgbClr val="4874B0">
                      <a:alpha val="100000"/>
                    </a:srgbClr>
                  </a:gs>
                  <a:gs pos="100000">
                    <a:srgbClr val="053371">
                      <a:alpha val="100000"/>
                    </a:srgbClr>
                  </a:gs>
                </a:gsLst>
                <a:path path="circle">
                  <a:fillToRect r="100000" b="100000"/>
                </a:path>
                <a:tileRect l="-100000" t="-100000"/>
              </a:gradFill>
              <a:ln w="47625" cap="rnd">
                <a:solidFill>
                  <a:srgbClr val="30E3FF"/>
                </a:solidFill>
                <a:prstDash val="solid"/>
                <a:round/>
              </a:ln>
            </p:spPr>
            <p:txBody>
              <a:bodyPr/>
              <a:lstStyle/>
              <a:p>
                <a:endParaRPr lang="en-US"/>
              </a:p>
            </p:txBody>
          </p:sp>
          <p:sp>
            <p:nvSpPr>
              <p:cNvPr id="21" name="TextBox 21"/>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sp>
        <p:nvSpPr>
          <p:cNvPr id="22" name="TextBox 22"/>
          <p:cNvSpPr txBox="1"/>
          <p:nvPr/>
        </p:nvSpPr>
        <p:spPr>
          <a:xfrm>
            <a:off x="6717301" y="4331285"/>
            <a:ext cx="4145036" cy="323215"/>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Canva Sans Bold"/>
                <a:ea typeface="Canva Sans Bold"/>
                <a:cs typeface="Canva Sans Bold"/>
                <a:sym typeface="Canva Sans Bold"/>
              </a:rPr>
              <a:t>Generational Differences </a:t>
            </a:r>
          </a:p>
        </p:txBody>
      </p:sp>
      <p:sp>
        <p:nvSpPr>
          <p:cNvPr id="23" name="TextBox 23"/>
          <p:cNvSpPr txBox="1"/>
          <p:nvPr/>
        </p:nvSpPr>
        <p:spPr>
          <a:xfrm>
            <a:off x="6717301" y="4962842"/>
            <a:ext cx="3970958" cy="940465"/>
          </a:xfrm>
          <a:prstGeom prst="rect">
            <a:avLst/>
          </a:prstGeom>
        </p:spPr>
        <p:txBody>
          <a:bodyPr lIns="0" tIns="0" rIns="0" bIns="0" rtlCol="0" anchor="t">
            <a:spAutoFit/>
          </a:bodyPr>
          <a:lstStyle/>
          <a:p>
            <a:pPr algn="ctr">
              <a:lnSpc>
                <a:spcPts val="2548"/>
              </a:lnSpc>
              <a:spcBef>
                <a:spcPct val="0"/>
              </a:spcBef>
            </a:pPr>
            <a:r>
              <a:rPr lang="en-US" sz="1820" dirty="0">
                <a:solidFill>
                  <a:srgbClr val="FFFFFF"/>
                </a:solidFill>
                <a:latin typeface="Canva Sans"/>
                <a:ea typeface="Canva Sans"/>
                <a:cs typeface="Canva Sans"/>
                <a:sym typeface="Canva Sans"/>
              </a:rPr>
              <a:t>Gen Z and Boomers have very different “slang” and this can lead to confusion</a:t>
            </a:r>
          </a:p>
        </p:txBody>
      </p:sp>
      <p:grpSp>
        <p:nvGrpSpPr>
          <p:cNvPr id="24" name="Group 24"/>
          <p:cNvGrpSpPr/>
          <p:nvPr/>
        </p:nvGrpSpPr>
        <p:grpSpPr>
          <a:xfrm>
            <a:off x="1925886" y="6377267"/>
            <a:ext cx="4318592" cy="2314141"/>
            <a:chOff x="0" y="0"/>
            <a:chExt cx="5526715" cy="2883646"/>
          </a:xfrm>
        </p:grpSpPr>
        <p:grpSp>
          <p:nvGrpSpPr>
            <p:cNvPr id="25" name="Group 25"/>
            <p:cNvGrpSpPr/>
            <p:nvPr/>
          </p:nvGrpSpPr>
          <p:grpSpPr>
            <a:xfrm>
              <a:off x="0" y="0"/>
              <a:ext cx="5526715" cy="2883646"/>
              <a:chOff x="0" y="0"/>
              <a:chExt cx="1091697" cy="569609"/>
            </a:xfrm>
          </p:grpSpPr>
          <p:sp>
            <p:nvSpPr>
              <p:cNvPr id="26" name="Freeform 26"/>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gradFill rotWithShape="1">
                <a:gsLst>
                  <a:gs pos="0">
                    <a:srgbClr val="4874B0">
                      <a:alpha val="30000"/>
                    </a:srgbClr>
                  </a:gs>
                  <a:gs pos="100000">
                    <a:srgbClr val="053371">
                      <a:alpha val="30000"/>
                    </a:srgbClr>
                  </a:gs>
                </a:gsLst>
                <a:path path="circle">
                  <a:fillToRect r="100000" b="100000"/>
                </a:path>
                <a:tileRect l="-100000" t="-100000"/>
              </a:gradFill>
            </p:spPr>
            <p:txBody>
              <a:bodyPr/>
              <a:lstStyle/>
              <a:p>
                <a:endParaRPr lang="en-US"/>
              </a:p>
            </p:txBody>
          </p:sp>
          <p:sp>
            <p:nvSpPr>
              <p:cNvPr id="27" name="TextBox 27"/>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nvGrpSpPr>
            <p:cNvPr id="28" name="Group 28"/>
            <p:cNvGrpSpPr/>
            <p:nvPr/>
          </p:nvGrpSpPr>
          <p:grpSpPr>
            <a:xfrm>
              <a:off x="0" y="0"/>
              <a:ext cx="5526715" cy="2883646"/>
              <a:chOff x="0" y="0"/>
              <a:chExt cx="1091697" cy="569609"/>
            </a:xfrm>
          </p:grpSpPr>
          <p:sp>
            <p:nvSpPr>
              <p:cNvPr id="29" name="Freeform 29"/>
              <p:cNvSpPr/>
              <p:nvPr/>
            </p:nvSpPr>
            <p:spPr>
              <a:xfrm>
                <a:off x="0" y="0"/>
                <a:ext cx="1091697" cy="569609"/>
              </a:xfrm>
              <a:custGeom>
                <a:avLst/>
                <a:gdLst/>
                <a:ahLst/>
                <a:cxnLst/>
                <a:rect l="l" t="t" r="r" b="b"/>
                <a:pathLst>
                  <a:path w="1091697" h="569609">
                    <a:moveTo>
                      <a:pt x="50429" y="0"/>
                    </a:moveTo>
                    <a:lnTo>
                      <a:pt x="1041267" y="0"/>
                    </a:lnTo>
                    <a:cubicBezTo>
                      <a:pt x="1069119" y="0"/>
                      <a:pt x="1091697" y="22578"/>
                      <a:pt x="1091697" y="50429"/>
                    </a:cubicBezTo>
                    <a:lnTo>
                      <a:pt x="1091697" y="519180"/>
                    </a:lnTo>
                    <a:cubicBezTo>
                      <a:pt x="1091697" y="547031"/>
                      <a:pt x="1069119" y="569609"/>
                      <a:pt x="1041267" y="569609"/>
                    </a:cubicBezTo>
                    <a:lnTo>
                      <a:pt x="50429" y="569609"/>
                    </a:lnTo>
                    <a:cubicBezTo>
                      <a:pt x="22578" y="569609"/>
                      <a:pt x="0" y="547031"/>
                      <a:pt x="0" y="519180"/>
                    </a:cubicBezTo>
                    <a:lnTo>
                      <a:pt x="0" y="50429"/>
                    </a:lnTo>
                    <a:cubicBezTo>
                      <a:pt x="0" y="22578"/>
                      <a:pt x="22578" y="0"/>
                      <a:pt x="50429" y="0"/>
                    </a:cubicBezTo>
                    <a:close/>
                  </a:path>
                </a:pathLst>
              </a:custGeom>
              <a:gradFill rotWithShape="1">
                <a:gsLst>
                  <a:gs pos="0">
                    <a:srgbClr val="4874B0">
                      <a:alpha val="100000"/>
                    </a:srgbClr>
                  </a:gs>
                  <a:gs pos="100000">
                    <a:srgbClr val="053371">
                      <a:alpha val="100000"/>
                    </a:srgbClr>
                  </a:gs>
                </a:gsLst>
                <a:path path="circle">
                  <a:fillToRect r="100000" b="100000"/>
                </a:path>
                <a:tileRect l="-100000" t="-100000"/>
              </a:gradFill>
              <a:ln w="47625" cap="rnd">
                <a:solidFill>
                  <a:srgbClr val="FF24CF"/>
                </a:solidFill>
                <a:prstDash val="solid"/>
                <a:round/>
              </a:ln>
            </p:spPr>
            <p:txBody>
              <a:bodyPr/>
              <a:lstStyle/>
              <a:p>
                <a:endParaRPr lang="en-US"/>
              </a:p>
            </p:txBody>
          </p:sp>
          <p:sp>
            <p:nvSpPr>
              <p:cNvPr id="30" name="TextBox 30"/>
              <p:cNvSpPr txBox="1"/>
              <p:nvPr/>
            </p:nvSpPr>
            <p:spPr>
              <a:xfrm>
                <a:off x="0" y="-76200"/>
                <a:ext cx="1091697" cy="645809"/>
              </a:xfrm>
              <a:prstGeom prst="rect">
                <a:avLst/>
              </a:prstGeom>
            </p:spPr>
            <p:txBody>
              <a:bodyPr lIns="254000" tIns="254000" rIns="254000" bIns="254000" rtlCol="0" anchor="ctr"/>
              <a:lstStyle/>
              <a:p>
                <a:pPr algn="ctr">
                  <a:lnSpc>
                    <a:spcPts val="3170"/>
                  </a:lnSpc>
                </a:pPr>
                <a:endParaRPr/>
              </a:p>
            </p:txBody>
          </p:sp>
        </p:grpSp>
      </p:grpSp>
      <p:sp>
        <p:nvSpPr>
          <p:cNvPr id="31" name="TextBox 31"/>
          <p:cNvSpPr txBox="1"/>
          <p:nvPr/>
        </p:nvSpPr>
        <p:spPr>
          <a:xfrm>
            <a:off x="1925886" y="6664615"/>
            <a:ext cx="4145036" cy="323215"/>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Canva Sans Bold"/>
                <a:ea typeface="Canva Sans Bold"/>
                <a:cs typeface="Canva Sans Bold"/>
                <a:sym typeface="Canva Sans Bold"/>
              </a:rPr>
              <a:t>Gender Norms</a:t>
            </a:r>
          </a:p>
        </p:txBody>
      </p:sp>
      <p:sp>
        <p:nvSpPr>
          <p:cNvPr id="32" name="TextBox 32"/>
          <p:cNvSpPr txBox="1"/>
          <p:nvPr/>
        </p:nvSpPr>
        <p:spPr>
          <a:xfrm>
            <a:off x="1925886" y="7155674"/>
            <a:ext cx="4145036" cy="98996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Women tend to use overly apologetic language while men use more direct language </a:t>
            </a:r>
          </a:p>
        </p:txBody>
      </p:sp>
      <p:sp>
        <p:nvSpPr>
          <p:cNvPr id="33" name="TextBox 3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flipH="1">
            <a:off x="8788436" y="179713"/>
            <a:ext cx="9334483" cy="11086772"/>
          </a:xfrm>
          <a:custGeom>
            <a:avLst/>
            <a:gdLst/>
            <a:ahLst/>
            <a:cxnLst/>
            <a:rect l="l" t="t" r="r" b="b"/>
            <a:pathLst>
              <a:path w="9334483" h="11086772">
                <a:moveTo>
                  <a:pt x="9334483" y="0"/>
                </a:moveTo>
                <a:lnTo>
                  <a:pt x="0" y="0"/>
                </a:lnTo>
                <a:lnTo>
                  <a:pt x="0" y="11086772"/>
                </a:lnTo>
                <a:lnTo>
                  <a:pt x="9334483" y="11086772"/>
                </a:lnTo>
                <a:lnTo>
                  <a:pt x="9334483" y="0"/>
                </a:lnTo>
                <a:close/>
              </a:path>
            </a:pathLst>
          </a:custGeom>
          <a:blipFill>
            <a:blip r:embed="rId2"/>
            <a:stretch>
              <a:fillRect t="-8288" b="-8288"/>
            </a:stretch>
          </a:blipFill>
        </p:spPr>
        <p:txBody>
          <a:bodyPr/>
          <a:lstStyle/>
          <a:p>
            <a:endParaRPr lang="en-US" dirty="0"/>
          </a:p>
        </p:txBody>
      </p:sp>
      <p:sp>
        <p:nvSpPr>
          <p:cNvPr id="2" name="TextBox 2"/>
          <p:cNvSpPr txBox="1"/>
          <p:nvPr/>
        </p:nvSpPr>
        <p:spPr>
          <a:xfrm>
            <a:off x="10396789" y="923925"/>
            <a:ext cx="6397708" cy="1105111"/>
          </a:xfrm>
          <a:prstGeom prst="rect">
            <a:avLst/>
          </a:prstGeom>
        </p:spPr>
        <p:txBody>
          <a:bodyPr wrap="square" lIns="0" tIns="0" rIns="0" bIns="0" rtlCol="0" anchor="t">
            <a:spAutoFit/>
          </a:bodyPr>
          <a:lstStyle/>
          <a:p>
            <a:pPr algn="ctr">
              <a:lnSpc>
                <a:spcPts val="9180"/>
              </a:lnSpc>
              <a:spcBef>
                <a:spcPct val="0"/>
              </a:spcBef>
            </a:pPr>
            <a:r>
              <a:rPr lang="en-US" sz="6652" dirty="0">
                <a:solidFill>
                  <a:srgbClr val="FFFFFF"/>
                </a:solidFill>
                <a:latin typeface="Canva Sans"/>
                <a:ea typeface="Canva Sans"/>
                <a:cs typeface="Canva Sans"/>
                <a:sym typeface="Canva Sans"/>
              </a:rPr>
              <a:t>Inputs/sources</a:t>
            </a:r>
          </a:p>
        </p:txBody>
      </p:sp>
      <p:sp>
        <p:nvSpPr>
          <p:cNvPr id="4" name="TextBox 4"/>
          <p:cNvSpPr txBox="1"/>
          <p:nvPr/>
        </p:nvSpPr>
        <p:spPr>
          <a:xfrm>
            <a:off x="999082" y="923924"/>
            <a:ext cx="7306718" cy="875240"/>
          </a:xfrm>
          <a:prstGeom prst="rect">
            <a:avLst/>
          </a:prstGeom>
        </p:spPr>
        <p:txBody>
          <a:bodyPr wrap="square" lIns="0" tIns="0" rIns="0" bIns="0" rtlCol="0" anchor="t">
            <a:spAutoFit/>
          </a:bodyPr>
          <a:lstStyle/>
          <a:p>
            <a:pPr algn="ctr">
              <a:lnSpc>
                <a:spcPts val="7321"/>
              </a:lnSpc>
            </a:pPr>
            <a:r>
              <a:rPr lang="en-US" sz="5229" dirty="0">
                <a:solidFill>
                  <a:srgbClr val="FFFFFF"/>
                </a:solidFill>
                <a:latin typeface="Canva Sans"/>
                <a:ea typeface="Canva Sans"/>
                <a:cs typeface="Canva Sans"/>
                <a:sym typeface="Canva Sans"/>
              </a:rPr>
              <a:t>Assessment  Methods</a:t>
            </a:r>
          </a:p>
        </p:txBody>
      </p:sp>
      <p:grpSp>
        <p:nvGrpSpPr>
          <p:cNvPr id="5" name="Group 5"/>
          <p:cNvGrpSpPr/>
          <p:nvPr/>
        </p:nvGrpSpPr>
        <p:grpSpPr>
          <a:xfrm rot="10344353">
            <a:off x="11886863" y="5036492"/>
            <a:ext cx="8827813" cy="8653167"/>
            <a:chOff x="0" y="0"/>
            <a:chExt cx="11770418" cy="11537556"/>
          </a:xfrm>
        </p:grpSpPr>
        <p:grpSp>
          <p:nvGrpSpPr>
            <p:cNvPr id="6" name="Group 6"/>
            <p:cNvGrpSpPr/>
            <p:nvPr/>
          </p:nvGrpSpPr>
          <p:grpSpPr>
            <a:xfrm>
              <a:off x="0" y="0"/>
              <a:ext cx="8634106" cy="863410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B48AB">
                      <a:alpha val="64000"/>
                    </a:srgbClr>
                  </a:gs>
                  <a:gs pos="50000">
                    <a:srgbClr val="4B48AB">
                      <a:alpha val="3500"/>
                    </a:srgbClr>
                  </a:gs>
                  <a:gs pos="100000">
                    <a:srgbClr val="4B48AB">
                      <a:alpha val="0"/>
                    </a:srgbClr>
                  </a:gs>
                </a:gsLst>
                <a:path path="circle">
                  <a:fillToRect l="50000" t="50000" r="50000" b="50000"/>
                </a:path>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843387" y="2610526"/>
              <a:ext cx="8927031" cy="89270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B23CF">
                      <a:alpha val="25600"/>
                    </a:srgbClr>
                  </a:gs>
                  <a:gs pos="50000">
                    <a:srgbClr val="FB23CF">
                      <a:alpha val="0"/>
                    </a:srgbClr>
                  </a:gs>
                  <a:gs pos="100000">
                    <a:srgbClr val="FB23CF">
                      <a:alpha val="0"/>
                    </a:srgbClr>
                  </a:gs>
                </a:gsLst>
                <a:path path="circle">
                  <a:fillToRect l="50000" t="50000" r="50000" b="50000"/>
                </a:path>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2" name="TextBox 12"/>
          <p:cNvSpPr txBox="1"/>
          <p:nvPr/>
        </p:nvSpPr>
        <p:spPr>
          <a:xfrm>
            <a:off x="11125200" y="3010709"/>
            <a:ext cx="6117777" cy="3576044"/>
          </a:xfrm>
          <a:prstGeom prst="rect">
            <a:avLst/>
          </a:prstGeom>
        </p:spPr>
        <p:txBody>
          <a:bodyPr lIns="0" tIns="0" rIns="0" bIns="0" rtlCol="0" anchor="t">
            <a:spAutoFit/>
          </a:bodyPr>
          <a:lstStyle/>
          <a:p>
            <a:pPr marL="468878" lvl="1" indent="-234439" algn="l">
              <a:lnSpc>
                <a:spcPts val="3040"/>
              </a:lnSpc>
              <a:buFont typeface="Arial"/>
              <a:buChar char="•"/>
            </a:pPr>
            <a:r>
              <a:rPr lang="en-US" sz="2171" dirty="0">
                <a:solidFill>
                  <a:srgbClr val="FFFFFF"/>
                </a:solidFill>
                <a:latin typeface="Canva Sans"/>
                <a:ea typeface="Canva Sans"/>
                <a:cs typeface="Canva Sans"/>
                <a:sym typeface="Canva Sans"/>
              </a:rPr>
              <a:t>Training Materials</a:t>
            </a:r>
          </a:p>
          <a:p>
            <a:pPr marL="468878" lvl="1" indent="-234439" algn="l">
              <a:lnSpc>
                <a:spcPts val="3040"/>
              </a:lnSpc>
              <a:buFont typeface="Arial"/>
              <a:buChar char="•"/>
            </a:pPr>
            <a:r>
              <a:rPr lang="en-US" sz="2171" dirty="0">
                <a:solidFill>
                  <a:srgbClr val="FFFFFF"/>
                </a:solidFill>
                <a:latin typeface="Canva Sans"/>
                <a:ea typeface="Canva Sans"/>
                <a:cs typeface="Canva Sans"/>
                <a:sym typeface="Canva Sans"/>
              </a:rPr>
              <a:t>Standardized Messaging Templates</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Online Learning Platforms</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Role Playing Scenarios</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Assessment tools</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Communicate Company Email Policy</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Time Allocation for Training</a:t>
            </a:r>
          </a:p>
          <a:p>
            <a:pPr algn="ctr">
              <a:lnSpc>
                <a:spcPts val="3040"/>
              </a:lnSpc>
              <a:spcBef>
                <a:spcPct val="0"/>
              </a:spcBef>
            </a:pPr>
            <a:endParaRPr lang="en-US" sz="2171" dirty="0">
              <a:solidFill>
                <a:srgbClr val="FFFFFF"/>
              </a:solidFill>
              <a:latin typeface="Canva Sans"/>
              <a:ea typeface="Canva Sans"/>
              <a:cs typeface="Canva Sans"/>
              <a:sym typeface="Canva Sans"/>
            </a:endParaRPr>
          </a:p>
          <a:p>
            <a:pPr algn="ctr">
              <a:lnSpc>
                <a:spcPts val="1920"/>
              </a:lnSpc>
              <a:spcBef>
                <a:spcPct val="0"/>
              </a:spcBef>
            </a:pPr>
            <a:endParaRPr lang="en-US" sz="2171" dirty="0">
              <a:solidFill>
                <a:srgbClr val="FFFFFF"/>
              </a:solidFill>
              <a:latin typeface="Canva Sans"/>
              <a:ea typeface="Canva Sans"/>
              <a:cs typeface="Canva Sans"/>
              <a:sym typeface="Canva Sans"/>
            </a:endParaRPr>
          </a:p>
          <a:p>
            <a:pPr algn="ctr">
              <a:lnSpc>
                <a:spcPts val="1920"/>
              </a:lnSpc>
              <a:spcBef>
                <a:spcPct val="0"/>
              </a:spcBef>
            </a:pPr>
            <a:endParaRPr lang="en-US" sz="2171" dirty="0">
              <a:solidFill>
                <a:srgbClr val="FFFFFF"/>
              </a:solidFill>
              <a:latin typeface="Canva Sans"/>
              <a:ea typeface="Canva Sans"/>
              <a:cs typeface="Canva Sans"/>
              <a:sym typeface="Canva Sans"/>
            </a:endParaRPr>
          </a:p>
        </p:txBody>
      </p:sp>
      <p:sp>
        <p:nvSpPr>
          <p:cNvPr id="13" name="TextBox 13"/>
          <p:cNvSpPr txBox="1"/>
          <p:nvPr/>
        </p:nvSpPr>
        <p:spPr>
          <a:xfrm>
            <a:off x="1493503" y="3010709"/>
            <a:ext cx="6278897" cy="2421881"/>
          </a:xfrm>
          <a:prstGeom prst="rect">
            <a:avLst/>
          </a:prstGeom>
        </p:spPr>
        <p:txBody>
          <a:bodyPr wrap="square" lIns="0" tIns="0" rIns="0" bIns="0" rtlCol="0" anchor="t">
            <a:spAutoFit/>
          </a:bodyPr>
          <a:lstStyle/>
          <a:p>
            <a:pPr marL="468878" lvl="1" indent="-234439" algn="l">
              <a:lnSpc>
                <a:spcPts val="3040"/>
              </a:lnSpc>
              <a:buFont typeface="Arial"/>
              <a:buChar char="•"/>
            </a:pPr>
            <a:r>
              <a:rPr lang="en-US" sz="2171" dirty="0">
                <a:solidFill>
                  <a:srgbClr val="FFFFFF"/>
                </a:solidFill>
                <a:latin typeface="Canva Sans"/>
                <a:ea typeface="Canva Sans"/>
                <a:cs typeface="Canva Sans"/>
                <a:sym typeface="Canva Sans"/>
              </a:rPr>
              <a:t>Surveys</a:t>
            </a:r>
          </a:p>
          <a:p>
            <a:pPr marL="468878" lvl="1" indent="-234439" algn="l">
              <a:lnSpc>
                <a:spcPts val="3040"/>
              </a:lnSpc>
              <a:buFont typeface="Arial"/>
              <a:buChar char="•"/>
            </a:pPr>
            <a:r>
              <a:rPr lang="en-US" sz="2171" dirty="0">
                <a:solidFill>
                  <a:srgbClr val="FFFFFF"/>
                </a:solidFill>
                <a:latin typeface="Canva Sans"/>
                <a:ea typeface="Canva Sans"/>
                <a:cs typeface="Canva Sans"/>
                <a:sym typeface="Canva Sans"/>
              </a:rPr>
              <a:t>Focus Groups</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Document Review</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Self-Assessments </a:t>
            </a:r>
          </a:p>
          <a:p>
            <a:pPr marL="468878" lvl="1" indent="-234439" algn="l">
              <a:lnSpc>
                <a:spcPts val="3040"/>
              </a:lnSpc>
              <a:spcBef>
                <a:spcPct val="0"/>
              </a:spcBef>
              <a:buFont typeface="Arial"/>
              <a:buChar char="•"/>
            </a:pPr>
            <a:r>
              <a:rPr lang="en-US" sz="2171" dirty="0">
                <a:solidFill>
                  <a:srgbClr val="FFFFFF"/>
                </a:solidFill>
                <a:latin typeface="Canva Sans"/>
                <a:ea typeface="Canva Sans"/>
                <a:cs typeface="Canva Sans"/>
                <a:sym typeface="Canva Sans"/>
              </a:rPr>
              <a:t>Performance Metrics</a:t>
            </a:r>
          </a:p>
          <a:p>
            <a:pPr algn="ctr">
              <a:lnSpc>
                <a:spcPts val="1920"/>
              </a:lnSpc>
              <a:spcBef>
                <a:spcPct val="0"/>
              </a:spcBef>
            </a:pPr>
            <a:endParaRPr lang="en-US" sz="2171" dirty="0">
              <a:solidFill>
                <a:srgbClr val="FFFFFF"/>
              </a:solidFill>
              <a:latin typeface="Canva Sans"/>
              <a:ea typeface="Canva Sans"/>
              <a:cs typeface="Canva Sans"/>
              <a:sym typeface="Canva Sans"/>
            </a:endParaRPr>
          </a:p>
          <a:p>
            <a:pPr algn="ctr">
              <a:lnSpc>
                <a:spcPts val="1920"/>
              </a:lnSpc>
              <a:spcBef>
                <a:spcPct val="0"/>
              </a:spcBef>
            </a:pPr>
            <a:endParaRPr lang="en-US" sz="2171" dirty="0">
              <a:solidFill>
                <a:srgbClr val="FFFFFF"/>
              </a:solidFill>
              <a:latin typeface="Canva Sans"/>
              <a:ea typeface="Canva Sans"/>
              <a:cs typeface="Canva Sans"/>
              <a:sym typeface="Canva Sans"/>
            </a:endParaRPr>
          </a:p>
        </p:txBody>
      </p:sp>
      <p:grpSp>
        <p:nvGrpSpPr>
          <p:cNvPr id="14" name="Group 5">
            <a:extLst>
              <a:ext uri="{FF2B5EF4-FFF2-40B4-BE49-F238E27FC236}">
                <a16:creationId xmlns:a16="http://schemas.microsoft.com/office/drawing/2014/main" id="{6D588D8B-E863-25A9-6014-039F1541201C}"/>
              </a:ext>
            </a:extLst>
          </p:cNvPr>
          <p:cNvGrpSpPr/>
          <p:nvPr/>
        </p:nvGrpSpPr>
        <p:grpSpPr>
          <a:xfrm rot="5051838">
            <a:off x="-2617510" y="5036492"/>
            <a:ext cx="8827813" cy="8653167"/>
            <a:chOff x="0" y="0"/>
            <a:chExt cx="11770418" cy="11537556"/>
          </a:xfrm>
        </p:grpSpPr>
        <p:grpSp>
          <p:nvGrpSpPr>
            <p:cNvPr id="15" name="Group 6">
              <a:extLst>
                <a:ext uri="{FF2B5EF4-FFF2-40B4-BE49-F238E27FC236}">
                  <a16:creationId xmlns:a16="http://schemas.microsoft.com/office/drawing/2014/main" id="{A56F5AED-5422-B888-3BA1-7534D5CAD78F}"/>
                </a:ext>
              </a:extLst>
            </p:cNvPr>
            <p:cNvGrpSpPr/>
            <p:nvPr/>
          </p:nvGrpSpPr>
          <p:grpSpPr>
            <a:xfrm>
              <a:off x="0" y="0"/>
              <a:ext cx="8634106" cy="8634106"/>
              <a:chOff x="0" y="0"/>
              <a:chExt cx="812800" cy="812800"/>
            </a:xfrm>
          </p:grpSpPr>
          <p:sp>
            <p:nvSpPr>
              <p:cNvPr id="19" name="Freeform 7">
                <a:extLst>
                  <a:ext uri="{FF2B5EF4-FFF2-40B4-BE49-F238E27FC236}">
                    <a16:creationId xmlns:a16="http://schemas.microsoft.com/office/drawing/2014/main" id="{11AD9741-3A76-A619-B836-88E341ABD37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B48AB">
                      <a:alpha val="64000"/>
                    </a:srgbClr>
                  </a:gs>
                  <a:gs pos="50000">
                    <a:srgbClr val="4B48AB">
                      <a:alpha val="3500"/>
                    </a:srgbClr>
                  </a:gs>
                  <a:gs pos="100000">
                    <a:srgbClr val="4B48AB">
                      <a:alpha val="0"/>
                    </a:srgbClr>
                  </a:gs>
                </a:gsLst>
                <a:path path="circle">
                  <a:fillToRect l="50000" t="50000" r="50000" b="50000"/>
                </a:path>
              </a:gradFill>
            </p:spPr>
            <p:txBody>
              <a:bodyPr/>
              <a:lstStyle/>
              <a:p>
                <a:endParaRPr lang="en-US"/>
              </a:p>
            </p:txBody>
          </p:sp>
          <p:sp>
            <p:nvSpPr>
              <p:cNvPr id="20" name="TextBox 8">
                <a:extLst>
                  <a:ext uri="{FF2B5EF4-FFF2-40B4-BE49-F238E27FC236}">
                    <a16:creationId xmlns:a16="http://schemas.microsoft.com/office/drawing/2014/main" id="{B7990C11-FEFC-4B33-2429-60EDDFC05B3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9">
              <a:extLst>
                <a:ext uri="{FF2B5EF4-FFF2-40B4-BE49-F238E27FC236}">
                  <a16:creationId xmlns:a16="http://schemas.microsoft.com/office/drawing/2014/main" id="{566AB876-63C9-2101-9EA2-3D24CAC3A981}"/>
                </a:ext>
              </a:extLst>
            </p:cNvPr>
            <p:cNvGrpSpPr/>
            <p:nvPr/>
          </p:nvGrpSpPr>
          <p:grpSpPr>
            <a:xfrm>
              <a:off x="2843387" y="2610526"/>
              <a:ext cx="8927031" cy="8927031"/>
              <a:chOff x="0" y="0"/>
              <a:chExt cx="812800" cy="812800"/>
            </a:xfrm>
          </p:grpSpPr>
          <p:sp>
            <p:nvSpPr>
              <p:cNvPr id="17" name="Freeform 10">
                <a:extLst>
                  <a:ext uri="{FF2B5EF4-FFF2-40B4-BE49-F238E27FC236}">
                    <a16:creationId xmlns:a16="http://schemas.microsoft.com/office/drawing/2014/main" id="{B2C0C4BD-3F99-7A1F-9A9C-F6382B56E5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B23CF">
                      <a:alpha val="25600"/>
                    </a:srgbClr>
                  </a:gs>
                  <a:gs pos="50000">
                    <a:srgbClr val="FB23CF">
                      <a:alpha val="0"/>
                    </a:srgbClr>
                  </a:gs>
                  <a:gs pos="100000">
                    <a:srgbClr val="FB23CF">
                      <a:alpha val="0"/>
                    </a:srgbClr>
                  </a:gs>
                </a:gsLst>
                <a:path path="circle">
                  <a:fillToRect l="50000" t="50000" r="50000" b="50000"/>
                </a:path>
              </a:gradFill>
            </p:spPr>
            <p:txBody>
              <a:bodyPr/>
              <a:lstStyle/>
              <a:p>
                <a:endParaRPr lang="en-US"/>
              </a:p>
            </p:txBody>
          </p:sp>
          <p:sp>
            <p:nvSpPr>
              <p:cNvPr id="18" name="TextBox 11">
                <a:extLst>
                  <a:ext uri="{FF2B5EF4-FFF2-40B4-BE49-F238E27FC236}">
                    <a16:creationId xmlns:a16="http://schemas.microsoft.com/office/drawing/2014/main" id="{BC85ED4E-E511-00CB-510F-B0AAD1E1345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609600" y="3779276"/>
            <a:ext cx="10086581" cy="1383498"/>
          </a:xfrm>
          <a:prstGeom prst="rect">
            <a:avLst/>
          </a:prstGeom>
        </p:spPr>
        <p:txBody>
          <a:bodyPr lIns="0" tIns="0" rIns="0" bIns="0" rtlCol="0" anchor="t">
            <a:spAutoFit/>
          </a:bodyPr>
          <a:lstStyle/>
          <a:p>
            <a:pPr algn="ctr">
              <a:lnSpc>
                <a:spcPts val="11514"/>
              </a:lnSpc>
              <a:spcBef>
                <a:spcPct val="0"/>
              </a:spcBef>
            </a:pPr>
            <a:r>
              <a:rPr lang="en-US" sz="8343" dirty="0">
                <a:solidFill>
                  <a:srgbClr val="FFFFFF"/>
                </a:solidFill>
                <a:latin typeface="Canva Sans"/>
                <a:ea typeface="Canva Sans"/>
                <a:cs typeface="Canva Sans"/>
                <a:sym typeface="Canva Sans"/>
              </a:rPr>
              <a:t>Outputs/goals</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
        <p:nvSpPr>
          <p:cNvPr id="4" name="TextBox 3">
            <a:extLst>
              <a:ext uri="{FF2B5EF4-FFF2-40B4-BE49-F238E27FC236}">
                <a16:creationId xmlns:a16="http://schemas.microsoft.com/office/drawing/2014/main" id="{34D2B7A7-5F3C-668F-6FD0-E97377220C64}"/>
              </a:ext>
            </a:extLst>
          </p:cNvPr>
          <p:cNvSpPr txBox="1"/>
          <p:nvPr/>
        </p:nvSpPr>
        <p:spPr>
          <a:xfrm>
            <a:off x="10058400" y="2933700"/>
            <a:ext cx="8620519" cy="3970318"/>
          </a:xfrm>
          <a:prstGeom prst="rect">
            <a:avLst/>
          </a:prstGeom>
          <a:noFill/>
        </p:spPr>
        <p:txBody>
          <a:bodyPr wrap="square" rtlCol="0">
            <a:spAutoFit/>
          </a:bodyPr>
          <a:lstStyle/>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Improved Professional Communication</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Boosted Productivity</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Unified Messaging</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Faster Response Times</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Increased Confidence</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Stronger Workplace Relationships</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Fewer Errors</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Compliance with Company Policies</a:t>
            </a:r>
          </a:p>
          <a:p>
            <a:pPr marL="347472" indent="-347472" algn="l" rtl="0" eaLnBrk="1" latinLnBrk="0" hangingPunct="1">
              <a:buFont typeface="Arial" panose="020B0604020202020204" pitchFamily="34" charset="0"/>
              <a:buChar char="•"/>
            </a:pPr>
            <a:r>
              <a:rPr lang="en-US" sz="2800" dirty="0">
                <a:solidFill>
                  <a:srgbClr val="FFFFFF"/>
                </a:solidFill>
                <a:effectLst/>
                <a:latin typeface="Canva Sans" panose="020B0604020202020204" charset="0"/>
              </a:rPr>
              <a:t>Positive Feedback System</a:t>
            </a:r>
            <a:endParaRPr lang="en-US" sz="2800" dirty="0">
              <a:solidFill>
                <a:schemeClr val="bg1"/>
              </a:solidFill>
              <a:latin typeface="Canva Sans"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52400" y="2705101"/>
            <a:ext cx="17373600" cy="5791199"/>
          </a:xfrm>
          <a:prstGeom prst="rect">
            <a:avLst/>
          </a:prstGeom>
        </p:spPr>
        <p:txBody>
          <a:bodyPr wrap="square" lIns="0" tIns="0" rIns="0" bIns="0" rtlCol="0" anchor="t">
            <a:spAutoFit/>
          </a:bodyPr>
          <a:lstStyle/>
          <a:p>
            <a:pPr marL="1847088" lvl="1" indent="-685800">
              <a:lnSpc>
                <a:spcPts val="9045"/>
              </a:lnSpc>
              <a:buFont typeface="Arial" panose="020B0604020202020204" pitchFamily="34" charset="0"/>
              <a:buChar char="•"/>
            </a:pPr>
            <a:r>
              <a:rPr lang="en-US" sz="5400" dirty="0">
                <a:solidFill>
                  <a:srgbClr val="FFFFFF"/>
                </a:solidFill>
                <a:effectLst/>
                <a:latin typeface="Canva Sans" panose="020B0604020202020204" charset="0"/>
              </a:rPr>
              <a:t>Best practices for online communication </a:t>
            </a:r>
          </a:p>
          <a:p>
            <a:pPr marL="1600200" lvl="2" indent="-685800">
              <a:lnSpc>
                <a:spcPts val="9045"/>
              </a:lnSpc>
              <a:buFont typeface="Arial" panose="020B0604020202020204" pitchFamily="34" charset="0"/>
              <a:buChar char="•"/>
            </a:pPr>
            <a:r>
              <a:rPr lang="en-US" sz="5400" dirty="0">
                <a:solidFill>
                  <a:srgbClr val="FFFFFF"/>
                </a:solidFill>
                <a:effectLst/>
                <a:latin typeface="Canva Sans" panose="020B0604020202020204" charset="0"/>
              </a:rPr>
              <a:t>Ensure clarity, professionalism, and consideration in every digital exchange.</a:t>
            </a:r>
          </a:p>
          <a:p>
            <a:pPr marL="1600200" lvl="2" indent="-685800">
              <a:lnSpc>
                <a:spcPts val="9045"/>
              </a:lnSpc>
              <a:buFont typeface="Arial" panose="020B0604020202020204" pitchFamily="34" charset="0"/>
              <a:buChar char="•"/>
            </a:pPr>
            <a:r>
              <a:rPr lang="en-US" sz="5400" dirty="0">
                <a:solidFill>
                  <a:srgbClr val="FFFFFF"/>
                </a:solidFill>
                <a:effectLst/>
                <a:latin typeface="Canva Sans" panose="020B0604020202020204" charset="0"/>
              </a:rPr>
              <a:t>Foster a positive, constructive, and respectful atmosphere in the virtual workplace.</a:t>
            </a:r>
            <a:endParaRPr lang="en-US" sz="6461" dirty="0">
              <a:solidFill>
                <a:srgbClr val="FFFFFF"/>
              </a:solidFill>
              <a:latin typeface="Canva Sans"/>
              <a:ea typeface="Canva Sans"/>
              <a:cs typeface="Canva Sans"/>
              <a:sym typeface="Canva Sans"/>
            </a:endParaRP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id="4" name="TextBox 3">
            <a:extLst>
              <a:ext uri="{FF2B5EF4-FFF2-40B4-BE49-F238E27FC236}">
                <a16:creationId xmlns:a16="http://schemas.microsoft.com/office/drawing/2014/main" id="{1E80D859-FBA6-625D-4B94-971C40F186F5}"/>
              </a:ext>
            </a:extLst>
          </p:cNvPr>
          <p:cNvSpPr txBox="1"/>
          <p:nvPr/>
        </p:nvSpPr>
        <p:spPr>
          <a:xfrm>
            <a:off x="6553200" y="952500"/>
            <a:ext cx="4342856" cy="1292662"/>
          </a:xfrm>
          <a:prstGeom prst="rect">
            <a:avLst/>
          </a:prstGeom>
          <a:noFill/>
        </p:spPr>
        <p:txBody>
          <a:bodyPr wrap="none" rtlCol="0">
            <a:spAutoFit/>
          </a:bodyPr>
          <a:lstStyle/>
          <a:p>
            <a:r>
              <a:rPr lang="en-US" sz="6000" b="1" dirty="0">
                <a:solidFill>
                  <a:srgbClr val="FFFFFF"/>
                </a:solidFill>
                <a:latin typeface="Canva Sans"/>
                <a:ea typeface="Canva Sans"/>
                <a:cs typeface="Canva Sans"/>
                <a:sym typeface="Canva Sans"/>
              </a:rPr>
              <a:t>Conclusion</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709</Words>
  <Application>Microsoft Office PowerPoint</Application>
  <PresentationFormat>Custom</PresentationFormat>
  <Paragraphs>98</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League Spartan</vt:lpstr>
      <vt:lpstr>Canva Sans Medium</vt:lpstr>
      <vt:lpstr>Canva Sans</vt:lpstr>
      <vt:lpstr>Calibri</vt:lpstr>
      <vt:lpstr>Canva Sans Bold</vt:lpstr>
      <vt:lpstr>Canva Sans Medium Italics</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Business Plan Presentation</dc:title>
  <cp:lastModifiedBy>Adjo Tetedje</cp:lastModifiedBy>
  <cp:revision>1</cp:revision>
  <dcterms:created xsi:type="dcterms:W3CDTF">2006-08-16T00:00:00Z</dcterms:created>
  <dcterms:modified xsi:type="dcterms:W3CDTF">2025-04-08T19:29:00Z</dcterms:modified>
  <dc:identifier>DAGdhg1x2Rs</dc:identifier>
</cp:coreProperties>
</file>